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7" r:id="rId4"/>
    <p:sldId id="269" r:id="rId5"/>
    <p:sldId id="258" r:id="rId6"/>
    <p:sldId id="266" r:id="rId7"/>
    <p:sldId id="260" r:id="rId8"/>
    <p:sldId id="261" r:id="rId9"/>
    <p:sldId id="262" r:id="rId10"/>
    <p:sldId id="264" r:id="rId11"/>
    <p:sldId id="267" r:id="rId12"/>
    <p:sldId id="268" r:id="rId13"/>
    <p:sldId id="263" r:id="rId14"/>
    <p:sldId id="265" r:id="rId15"/>
    <p:sldId id="270" r:id="rId16"/>
    <p:sldId id="259" r:id="rId17"/>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AB1C942A-36BF-4204-BE70-23018CCA9E64}" type="datetimeFigureOut">
              <a:rPr lang="vi-VN" smtClean="0"/>
              <a:t>08/09/2017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4EB0FD-E64C-4908-8057-A5482F9A8E41}" type="slidenum">
              <a:rPr lang="vi-VN" smtClean="0"/>
              <a:t>‹#›</a:t>
            </a:fld>
            <a:endParaRPr lang="vi-VN"/>
          </a:p>
        </p:txBody>
      </p:sp>
    </p:spTree>
    <p:extLst>
      <p:ext uri="{BB962C8B-B14F-4D97-AF65-F5344CB8AC3E}">
        <p14:creationId xmlns:p14="http://schemas.microsoft.com/office/powerpoint/2010/main" val="356141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B1C942A-36BF-4204-BE70-23018CCA9E64}" type="datetimeFigureOut">
              <a:rPr lang="vi-VN" smtClean="0"/>
              <a:t>08/09/2017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4EB0FD-E64C-4908-8057-A5482F9A8E41}" type="slidenum">
              <a:rPr lang="vi-VN" smtClean="0"/>
              <a:t>‹#›</a:t>
            </a:fld>
            <a:endParaRPr lang="vi-VN"/>
          </a:p>
        </p:txBody>
      </p:sp>
    </p:spTree>
    <p:extLst>
      <p:ext uri="{BB962C8B-B14F-4D97-AF65-F5344CB8AC3E}">
        <p14:creationId xmlns:p14="http://schemas.microsoft.com/office/powerpoint/2010/main" val="4259446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B1C942A-36BF-4204-BE70-23018CCA9E64}" type="datetimeFigureOut">
              <a:rPr lang="vi-VN" smtClean="0"/>
              <a:t>08/09/2017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4EB0FD-E64C-4908-8057-A5482F9A8E41}" type="slidenum">
              <a:rPr lang="vi-VN" smtClean="0"/>
              <a:t>‹#›</a:t>
            </a:fld>
            <a:endParaRPr lang="vi-VN"/>
          </a:p>
        </p:txBody>
      </p:sp>
    </p:spTree>
    <p:extLst>
      <p:ext uri="{BB962C8B-B14F-4D97-AF65-F5344CB8AC3E}">
        <p14:creationId xmlns:p14="http://schemas.microsoft.com/office/powerpoint/2010/main" val="3503732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B1C942A-36BF-4204-BE70-23018CCA9E64}" type="datetimeFigureOut">
              <a:rPr lang="vi-VN" smtClean="0"/>
              <a:t>08/09/2017</a:t>
            </a:fld>
            <a:endParaRPr lang="vi-VN"/>
          </a:p>
        </p:txBody>
      </p:sp>
      <p:sp>
        <p:nvSpPr>
          <p:cNvPr id="19" name="Footer Placeholder 18"/>
          <p:cNvSpPr>
            <a:spLocks noGrp="1"/>
          </p:cNvSpPr>
          <p:nvPr>
            <p:ph type="ftr" sz="quarter" idx="11"/>
          </p:nvPr>
        </p:nvSpPr>
        <p:spPr/>
        <p:txBody>
          <a:bodyPr/>
          <a:lstStyle/>
          <a:p>
            <a:endParaRPr lang="vi-VN"/>
          </a:p>
        </p:txBody>
      </p:sp>
      <p:sp>
        <p:nvSpPr>
          <p:cNvPr id="27" name="Slide Number Placeholder 26"/>
          <p:cNvSpPr>
            <a:spLocks noGrp="1"/>
          </p:cNvSpPr>
          <p:nvPr>
            <p:ph type="sldNum" sz="quarter" idx="12"/>
          </p:nvPr>
        </p:nvSpPr>
        <p:spPr/>
        <p:txBody>
          <a:bodyPr/>
          <a:lstStyle/>
          <a:p>
            <a:fld id="{6D4EB0FD-E64C-4908-8057-A5482F9A8E41}" type="slidenum">
              <a:rPr lang="vi-VN" smtClean="0"/>
              <a:t>‹#›</a:t>
            </a:fld>
            <a:endParaRPr lang="vi-VN"/>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1C942A-36BF-4204-BE70-23018CCA9E64}" type="datetimeFigureOut">
              <a:rPr lang="vi-VN" smtClean="0"/>
              <a:t>08/09/2017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4EB0FD-E64C-4908-8057-A5482F9A8E41}" type="slidenum">
              <a:rPr lang="vi-VN" smtClean="0"/>
              <a:t>‹#›</a:t>
            </a:fld>
            <a:endParaRPr lang="vi-V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B1C942A-36BF-4204-BE70-23018CCA9E64}" type="datetimeFigureOut">
              <a:rPr lang="vi-VN" smtClean="0"/>
              <a:t>08/09/2017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4EB0FD-E64C-4908-8057-A5482F9A8E41}" type="slidenum">
              <a:rPr lang="vi-VN" smtClean="0"/>
              <a:t>‹#›</a:t>
            </a:fld>
            <a:endParaRPr lang="vi-VN"/>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B1C942A-36BF-4204-BE70-23018CCA9E64}" type="datetimeFigureOut">
              <a:rPr lang="vi-VN" smtClean="0"/>
              <a:t>08/09/2017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D4EB0FD-E64C-4908-8057-A5482F9A8E41}" type="slidenum">
              <a:rPr lang="vi-VN" smtClean="0"/>
              <a:t>‹#›</a:t>
            </a:fld>
            <a:endParaRPr lang="vi-V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B1C942A-36BF-4204-BE70-23018CCA9E64}" type="datetimeFigureOut">
              <a:rPr lang="vi-VN" smtClean="0"/>
              <a:t>08/09/2017</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D4EB0FD-E64C-4908-8057-A5482F9A8E41}" type="slidenum">
              <a:rPr lang="vi-VN" smtClean="0"/>
              <a:t>‹#›</a:t>
            </a:fld>
            <a:endParaRPr lang="vi-V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B1C942A-36BF-4204-BE70-23018CCA9E64}" type="datetimeFigureOut">
              <a:rPr lang="vi-VN" smtClean="0"/>
              <a:t>08/09/2017</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D4EB0FD-E64C-4908-8057-A5482F9A8E41}" type="slidenum">
              <a:rPr lang="vi-VN" smtClean="0"/>
              <a:t>‹#›</a:t>
            </a:fld>
            <a:endParaRPr lang="vi-V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1C942A-36BF-4204-BE70-23018CCA9E64}" type="datetimeFigureOut">
              <a:rPr lang="vi-VN" smtClean="0"/>
              <a:t>08/09/2017</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D4EB0FD-E64C-4908-8057-A5482F9A8E41}" type="slidenum">
              <a:rPr lang="vi-VN" smtClean="0"/>
              <a:t>‹#›</a:t>
            </a:fld>
            <a:endParaRPr lang="vi-V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B1C942A-36BF-4204-BE70-23018CCA9E64}" type="datetimeFigureOut">
              <a:rPr lang="vi-VN" smtClean="0"/>
              <a:t>08/09/2017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D4EB0FD-E64C-4908-8057-A5482F9A8E41}" type="slidenum">
              <a:rPr lang="vi-VN" smtClean="0"/>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B1C942A-36BF-4204-BE70-23018CCA9E64}" type="datetimeFigureOut">
              <a:rPr lang="vi-VN" smtClean="0"/>
              <a:t>08/09/2017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4EB0FD-E64C-4908-8057-A5482F9A8E41}" type="slidenum">
              <a:rPr lang="vi-VN" smtClean="0"/>
              <a:t>‹#›</a:t>
            </a:fld>
            <a:endParaRPr lang="vi-VN"/>
          </a:p>
        </p:txBody>
      </p:sp>
    </p:spTree>
    <p:extLst>
      <p:ext uri="{BB962C8B-B14F-4D97-AF65-F5344CB8AC3E}">
        <p14:creationId xmlns:p14="http://schemas.microsoft.com/office/powerpoint/2010/main" val="2099277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B1C942A-36BF-4204-BE70-23018CCA9E64}" type="datetimeFigureOut">
              <a:rPr lang="vi-VN" smtClean="0"/>
              <a:t>08/09/2017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a:xfrm>
            <a:off x="8077200" y="6356350"/>
            <a:ext cx="609600" cy="365125"/>
          </a:xfrm>
        </p:spPr>
        <p:txBody>
          <a:bodyPr/>
          <a:lstStyle/>
          <a:p>
            <a:fld id="{6D4EB0FD-E64C-4908-8057-A5482F9A8E41}" type="slidenum">
              <a:rPr lang="vi-VN" smtClean="0"/>
              <a:t>‹#›</a:t>
            </a:fld>
            <a:endParaRPr lang="vi-V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1C942A-36BF-4204-BE70-23018CCA9E64}" type="datetimeFigureOut">
              <a:rPr lang="vi-VN" smtClean="0"/>
              <a:t>08/09/2017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4EB0FD-E64C-4908-8057-A5482F9A8E41}" type="slidenum">
              <a:rPr lang="vi-VN" smtClean="0"/>
              <a:t>‹#›</a:t>
            </a:fld>
            <a:endParaRPr lang="vi-V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1C942A-36BF-4204-BE70-23018CCA9E64}" type="datetimeFigureOut">
              <a:rPr lang="vi-VN" smtClean="0"/>
              <a:t>08/09/2017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4EB0FD-E64C-4908-8057-A5482F9A8E41}" type="slidenum">
              <a:rPr lang="vi-VN" smtClean="0"/>
              <a:t>‹#›</a:t>
            </a:fld>
            <a:endParaRPr lang="vi-V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1C942A-36BF-4204-BE70-23018CCA9E64}" type="datetimeFigureOut">
              <a:rPr lang="vi-VN" smtClean="0"/>
              <a:t>08/09/2017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4EB0FD-E64C-4908-8057-A5482F9A8E41}" type="slidenum">
              <a:rPr lang="vi-VN" smtClean="0"/>
              <a:t>‹#›</a:t>
            </a:fld>
            <a:endParaRPr lang="vi-VN"/>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C942A-36BF-4204-BE70-23018CCA9E64}" type="datetimeFigureOut">
              <a:rPr lang="vi-VN" smtClean="0"/>
              <a:t>08/09/2017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4EB0FD-E64C-4908-8057-A5482F9A8E41}" type="slidenum">
              <a:rPr lang="vi-VN" smtClean="0"/>
              <a:t>‹#›</a:t>
            </a:fld>
            <a:endParaRPr lang="vi-V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1C942A-36BF-4204-BE70-23018CCA9E64}" type="datetimeFigureOut">
              <a:rPr lang="vi-VN" smtClean="0"/>
              <a:t>08/09/2017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4EB0FD-E64C-4908-8057-A5482F9A8E41}" type="slidenum">
              <a:rPr lang="vi-VN" smtClean="0"/>
              <a:t>‹#›</a:t>
            </a:fld>
            <a:endParaRPr lang="vi-VN"/>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1C942A-36BF-4204-BE70-23018CCA9E64}" type="datetimeFigureOut">
              <a:rPr lang="vi-VN" smtClean="0"/>
              <a:t>08/09/2017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D4EB0FD-E64C-4908-8057-A5482F9A8E41}" type="slidenum">
              <a:rPr lang="vi-VN" smtClean="0"/>
              <a:t>‹#›</a:t>
            </a:fld>
            <a:endParaRPr lang="vi-V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1C942A-36BF-4204-BE70-23018CCA9E64}" type="datetimeFigureOut">
              <a:rPr lang="vi-VN" smtClean="0"/>
              <a:t>08/09/2017</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D4EB0FD-E64C-4908-8057-A5482F9A8E41}" type="slidenum">
              <a:rPr lang="vi-VN" smtClean="0"/>
              <a:t>‹#›</a:t>
            </a:fld>
            <a:endParaRPr lang="vi-VN"/>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1C942A-36BF-4204-BE70-23018CCA9E64}" type="datetimeFigureOut">
              <a:rPr lang="vi-VN" smtClean="0"/>
              <a:t>08/09/2017</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D4EB0FD-E64C-4908-8057-A5482F9A8E41}" type="slidenum">
              <a:rPr lang="vi-VN" smtClean="0"/>
              <a:t>‹#›</a:t>
            </a:fld>
            <a:endParaRPr lang="vi-V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1C942A-36BF-4204-BE70-23018CCA9E64}" type="datetimeFigureOut">
              <a:rPr lang="vi-VN" smtClean="0"/>
              <a:t>08/09/2017</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D4EB0FD-E64C-4908-8057-A5482F9A8E41}" type="slidenum">
              <a:rPr lang="vi-VN" smtClean="0"/>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1C942A-36BF-4204-BE70-23018CCA9E64}" type="datetimeFigureOut">
              <a:rPr lang="vi-VN" smtClean="0"/>
              <a:t>08/09/2017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4EB0FD-E64C-4908-8057-A5482F9A8E41}" type="slidenum">
              <a:rPr lang="vi-VN" smtClean="0"/>
              <a:t>‹#›</a:t>
            </a:fld>
            <a:endParaRPr lang="vi-VN"/>
          </a:p>
        </p:txBody>
      </p:sp>
    </p:spTree>
    <p:extLst>
      <p:ext uri="{BB962C8B-B14F-4D97-AF65-F5344CB8AC3E}">
        <p14:creationId xmlns:p14="http://schemas.microsoft.com/office/powerpoint/2010/main" val="15445364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1C942A-36BF-4204-BE70-23018CCA9E64}" type="datetimeFigureOut">
              <a:rPr lang="vi-VN" smtClean="0"/>
              <a:t>08/09/2017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D4EB0FD-E64C-4908-8057-A5482F9A8E41}" type="slidenum">
              <a:rPr lang="vi-VN" smtClean="0"/>
              <a:t>‹#›</a:t>
            </a:fld>
            <a:endParaRPr lang="vi-VN"/>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1C942A-36BF-4204-BE70-23018CCA9E64}" type="datetimeFigureOut">
              <a:rPr lang="vi-VN" smtClean="0"/>
              <a:t>08/09/2017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D4EB0FD-E64C-4908-8057-A5482F9A8E41}" type="slidenum">
              <a:rPr lang="vi-VN" smtClean="0"/>
              <a:t>‹#›</a:t>
            </a:fld>
            <a:endParaRPr lang="vi-V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C942A-36BF-4204-BE70-23018CCA9E64}" type="datetimeFigureOut">
              <a:rPr lang="vi-VN" smtClean="0"/>
              <a:t>08/09/2017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4EB0FD-E64C-4908-8057-A5482F9A8E41}" type="slidenum">
              <a:rPr lang="vi-VN" smtClean="0"/>
              <a:t>‹#›</a:t>
            </a:fld>
            <a:endParaRPr lang="vi-V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C942A-36BF-4204-BE70-23018CCA9E64}" type="datetimeFigureOut">
              <a:rPr lang="vi-VN" smtClean="0"/>
              <a:t>08/09/2017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4EB0FD-E64C-4908-8057-A5482F9A8E41}"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AB1C942A-36BF-4204-BE70-23018CCA9E64}" type="datetimeFigureOut">
              <a:rPr lang="vi-VN" smtClean="0"/>
              <a:t>08/09/2017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D4EB0FD-E64C-4908-8057-A5482F9A8E41}" type="slidenum">
              <a:rPr lang="vi-VN" smtClean="0"/>
              <a:t>‹#›</a:t>
            </a:fld>
            <a:endParaRPr lang="vi-VN"/>
          </a:p>
        </p:txBody>
      </p:sp>
    </p:spTree>
    <p:extLst>
      <p:ext uri="{BB962C8B-B14F-4D97-AF65-F5344CB8AC3E}">
        <p14:creationId xmlns:p14="http://schemas.microsoft.com/office/powerpoint/2010/main" val="44334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AB1C942A-36BF-4204-BE70-23018CCA9E64}" type="datetimeFigureOut">
              <a:rPr lang="vi-VN" smtClean="0"/>
              <a:t>08/09/2017</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D4EB0FD-E64C-4908-8057-A5482F9A8E41}" type="slidenum">
              <a:rPr lang="vi-VN" smtClean="0"/>
              <a:t>‹#›</a:t>
            </a:fld>
            <a:endParaRPr lang="vi-VN"/>
          </a:p>
        </p:txBody>
      </p:sp>
    </p:spTree>
    <p:extLst>
      <p:ext uri="{BB962C8B-B14F-4D97-AF65-F5344CB8AC3E}">
        <p14:creationId xmlns:p14="http://schemas.microsoft.com/office/powerpoint/2010/main" val="3182050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AB1C942A-36BF-4204-BE70-23018CCA9E64}" type="datetimeFigureOut">
              <a:rPr lang="vi-VN" smtClean="0"/>
              <a:t>08/09/2017</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D4EB0FD-E64C-4908-8057-A5482F9A8E41}" type="slidenum">
              <a:rPr lang="vi-VN" smtClean="0"/>
              <a:t>‹#›</a:t>
            </a:fld>
            <a:endParaRPr lang="vi-VN"/>
          </a:p>
        </p:txBody>
      </p:sp>
    </p:spTree>
    <p:extLst>
      <p:ext uri="{BB962C8B-B14F-4D97-AF65-F5344CB8AC3E}">
        <p14:creationId xmlns:p14="http://schemas.microsoft.com/office/powerpoint/2010/main" val="163828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1C942A-36BF-4204-BE70-23018CCA9E64}" type="datetimeFigureOut">
              <a:rPr lang="vi-VN" smtClean="0"/>
              <a:t>08/09/2017</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D4EB0FD-E64C-4908-8057-A5482F9A8E41}" type="slidenum">
              <a:rPr lang="vi-VN" smtClean="0"/>
              <a:t>‹#›</a:t>
            </a:fld>
            <a:endParaRPr lang="vi-VN"/>
          </a:p>
        </p:txBody>
      </p:sp>
    </p:spTree>
    <p:extLst>
      <p:ext uri="{BB962C8B-B14F-4D97-AF65-F5344CB8AC3E}">
        <p14:creationId xmlns:p14="http://schemas.microsoft.com/office/powerpoint/2010/main" val="388686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1C942A-36BF-4204-BE70-23018CCA9E64}" type="datetimeFigureOut">
              <a:rPr lang="vi-VN" smtClean="0"/>
              <a:t>08/09/2017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D4EB0FD-E64C-4908-8057-A5482F9A8E41}" type="slidenum">
              <a:rPr lang="vi-VN" smtClean="0"/>
              <a:t>‹#›</a:t>
            </a:fld>
            <a:endParaRPr lang="vi-VN"/>
          </a:p>
        </p:txBody>
      </p:sp>
    </p:spTree>
    <p:extLst>
      <p:ext uri="{BB962C8B-B14F-4D97-AF65-F5344CB8AC3E}">
        <p14:creationId xmlns:p14="http://schemas.microsoft.com/office/powerpoint/2010/main" val="3091883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1C942A-36BF-4204-BE70-23018CCA9E64}" type="datetimeFigureOut">
              <a:rPr lang="vi-VN" smtClean="0"/>
              <a:t>08/09/2017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D4EB0FD-E64C-4908-8057-A5482F9A8E41}" type="slidenum">
              <a:rPr lang="vi-VN" smtClean="0"/>
              <a:t>‹#›</a:t>
            </a:fld>
            <a:endParaRPr lang="vi-VN"/>
          </a:p>
        </p:txBody>
      </p:sp>
    </p:spTree>
    <p:extLst>
      <p:ext uri="{BB962C8B-B14F-4D97-AF65-F5344CB8AC3E}">
        <p14:creationId xmlns:p14="http://schemas.microsoft.com/office/powerpoint/2010/main" val="2661795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C942A-36BF-4204-BE70-23018CCA9E64}" type="datetimeFigureOut">
              <a:rPr lang="vi-VN" smtClean="0"/>
              <a:t>08/09/2017</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EB0FD-E64C-4908-8057-A5482F9A8E41}" type="slidenum">
              <a:rPr lang="vi-VN" smtClean="0"/>
              <a:t>‹#›</a:t>
            </a:fld>
            <a:endParaRPr lang="vi-VN"/>
          </a:p>
        </p:txBody>
      </p:sp>
    </p:spTree>
    <p:extLst>
      <p:ext uri="{BB962C8B-B14F-4D97-AF65-F5344CB8AC3E}">
        <p14:creationId xmlns:p14="http://schemas.microsoft.com/office/powerpoint/2010/main" val="4156011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B1C942A-36BF-4204-BE70-23018CCA9E64}" type="datetimeFigureOut">
              <a:rPr lang="vi-VN" smtClean="0"/>
              <a:t>08/09/2017</a:t>
            </a:fld>
            <a:endParaRPr lang="vi-V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vi-V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D4EB0FD-E64C-4908-8057-A5482F9A8E41}" type="slidenum">
              <a:rPr lang="vi-VN" smtClean="0"/>
              <a:t>‹#›</a:t>
            </a:fld>
            <a:endParaRPr lang="vi-V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B1C942A-36BF-4204-BE70-23018CCA9E64}" type="datetimeFigureOut">
              <a:rPr lang="vi-VN" smtClean="0"/>
              <a:t>08/09/2017</a:t>
            </a:fld>
            <a:endParaRPr lang="vi-VN"/>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vi-VN"/>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6D4EB0FD-E64C-4908-8057-A5482F9A8E41}" type="slidenum">
              <a:rPr lang="vi-VN" smtClean="0"/>
              <a:t>‹#›</a:t>
            </a:fld>
            <a:endParaRPr lang="vi-VN"/>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 y="5183"/>
            <a:ext cx="9145127" cy="6858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93414" y="1314634"/>
            <a:ext cx="5157181" cy="1754326"/>
          </a:xfrm>
          <a:prstGeom prst="rect">
            <a:avLst/>
          </a:prstGeom>
          <a:noFill/>
        </p:spPr>
        <p:txBody>
          <a:bodyPr wrap="none" lIns="91440" tIns="45720" rIns="91440" bIns="45720">
            <a:spAutoFit/>
          </a:bodyPr>
          <a:lstStyle/>
          <a:p>
            <a:pPr algn="ctr"/>
            <a:r>
              <a:rPr lang="en-US"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GOOD MORNING</a:t>
            </a:r>
          </a:p>
          <a:p>
            <a:pPr algn="ctr"/>
            <a:r>
              <a:rPr lang="en-US"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EVERYONE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8" y="3292153"/>
            <a:ext cx="4762500" cy="3571875"/>
          </a:xfrm>
          <a:prstGeom prst="rect">
            <a:avLst/>
          </a:prstGeom>
        </p:spPr>
      </p:pic>
    </p:spTree>
    <p:extLst>
      <p:ext uri="{BB962C8B-B14F-4D97-AF65-F5344CB8AC3E}">
        <p14:creationId xmlns:p14="http://schemas.microsoft.com/office/powerpoint/2010/main" val="2466059359"/>
      </p:ext>
    </p:extLst>
  </p:cSld>
  <p:clrMapOvr>
    <a:masterClrMapping/>
  </p:clrMapOvr>
  <mc:AlternateContent xmlns:mc="http://schemas.openxmlformats.org/markup-compatibility/2006" xmlns:p14="http://schemas.microsoft.com/office/powerpoint/2010/main">
    <mc:Choice Requires="p14">
      <p:transition p14:dur="1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iterate type="lt">
                                    <p:tmPct val="10000"/>
                                  </p:iterate>
                                  <p:childTnLst>
                                    <p:animClr clrSpc="rgb" dir="cw">
                                      <p:cBhvr override="childStyle">
                                        <p:cTn id="6" dur="500" fill="hold"/>
                                        <p:tgtEl>
                                          <p:spTgt spid="4"/>
                                        </p:tgtEl>
                                        <p:attrNameLst>
                                          <p:attrName>style.color</p:attrName>
                                        </p:attrNameLst>
                                      </p:cBhvr>
                                      <p:to>
                                        <a:srgbClr val="FF0000"/>
                                      </p:to>
                                    </p:animClr>
                                    <p:animClr clrSpc="rgb" dir="cw">
                                      <p:cBhvr>
                                        <p:cTn id="7" dur="500" fill="hold"/>
                                        <p:tgtEl>
                                          <p:spTgt spid="4"/>
                                        </p:tgtEl>
                                        <p:attrNameLst>
                                          <p:attrName>fillcolor</p:attrName>
                                        </p:attrNameLst>
                                      </p:cBhvr>
                                      <p:to>
                                        <a:srgbClr val="FF0000"/>
                                      </p:to>
                                    </p:animClr>
                                    <p:set>
                                      <p:cBhvr>
                                        <p:cTn id="8" dur="500" fill="hold"/>
                                        <p:tgtEl>
                                          <p:spTgt spid="4"/>
                                        </p:tgtEl>
                                        <p:attrNameLst>
                                          <p:attrName>fill.type</p:attrName>
                                        </p:attrNameLst>
                                      </p:cBhvr>
                                      <p:to>
                                        <p:strVal val="solid"/>
                                      </p:to>
                                    </p:set>
                                    <p:anim to="1.5" calcmode="lin" valueType="num">
                                      <p:cBhvr override="childStyle">
                                        <p:cTn id="9" dur="500" fill="hold"/>
                                        <p:tgtEl>
                                          <p:spTgt spid="4"/>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328"/>
            <a:ext cx="9144000" cy="476250"/>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672"/>
            <a:ext cx="9144000"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4290388"/>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328"/>
            <a:ext cx="9144000" cy="476250"/>
          </a:xfrm>
          <a:prstGeom prst="rect">
            <a:avLst/>
          </a:prstGeom>
        </p:spPr>
      </p:pic>
      <p:sp>
        <p:nvSpPr>
          <p:cNvPr id="4" name="TextBox 3"/>
          <p:cNvSpPr txBox="1"/>
          <p:nvPr/>
        </p:nvSpPr>
        <p:spPr>
          <a:xfrm>
            <a:off x="1" y="476672"/>
            <a:ext cx="9144000" cy="461665"/>
          </a:xfrm>
          <a:prstGeom prst="rect">
            <a:avLst/>
          </a:prstGeom>
          <a:noFill/>
        </p:spPr>
        <p:txBody>
          <a:bodyPr wrap="square" rtlCol="0">
            <a:spAutoFit/>
          </a:bodyPr>
          <a:lstStyle/>
          <a:p>
            <a:r>
              <a:rPr lang="en-US" sz="2400" b="1" dirty="0" smtClean="0">
                <a:solidFill>
                  <a:srgbClr val="FF0000"/>
                </a:solidFill>
                <a:latin typeface="Arial" panose="020B0604020202020204" pitchFamily="34" charset="0"/>
                <a:cs typeface="Arial" panose="020B0604020202020204" pitchFamily="34" charset="0"/>
              </a:rPr>
              <a:t>5. Circle the correct article to finish the sentences.</a:t>
            </a:r>
            <a:endParaRPr lang="vi-VN" sz="24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0" y="1268760"/>
            <a:ext cx="9144000" cy="4708981"/>
          </a:xfrm>
          <a:prstGeom prst="rect">
            <a:avLst/>
          </a:prstGeom>
        </p:spPr>
        <p:txBody>
          <a:bodyPr wrap="square">
            <a:spAutoFit/>
          </a:bodyPr>
          <a:lstStyle/>
          <a:p>
            <a:pPr marL="457200" indent="-457200">
              <a:buAutoNum type="arabicPeriod"/>
            </a:pPr>
            <a:r>
              <a:rPr lang="en-US" sz="2000" dirty="0" smtClean="0">
                <a:solidFill>
                  <a:srgbClr val="0070C0"/>
                </a:solidFill>
                <a:latin typeface="Arial" panose="020B0604020202020204" pitchFamily="34" charset="0"/>
                <a:cs typeface="Arial" panose="020B0604020202020204" pitchFamily="34" charset="0"/>
              </a:rPr>
              <a:t>Viet </a:t>
            </a:r>
            <a:r>
              <a:rPr lang="en-US" sz="2000" dirty="0">
                <a:solidFill>
                  <a:srgbClr val="0070C0"/>
                </a:solidFill>
                <a:latin typeface="Arial" panose="020B0604020202020204" pitchFamily="34" charset="0"/>
                <a:cs typeface="Arial" panose="020B0604020202020204" pitchFamily="34" charset="0"/>
              </a:rPr>
              <a:t>Nam is </a:t>
            </a:r>
            <a:r>
              <a:rPr lang="en-US" sz="2000" dirty="0" smtClean="0">
                <a:solidFill>
                  <a:srgbClr val="0070C0"/>
                </a:solidFill>
                <a:latin typeface="Arial" panose="020B0604020202020204" pitchFamily="34" charset="0"/>
                <a:cs typeface="Arial" panose="020B0604020202020204" pitchFamily="34" charset="0"/>
              </a:rPr>
              <a:t> </a:t>
            </a:r>
            <a:r>
              <a:rPr lang="en-US" sz="2000" b="1" dirty="0" smtClean="0">
                <a:solidFill>
                  <a:srgbClr val="0070C0"/>
                </a:solidFill>
                <a:latin typeface="Arial" panose="020B0604020202020204" pitchFamily="34" charset="0"/>
                <a:cs typeface="Arial" panose="020B0604020202020204" pitchFamily="34" charset="0"/>
              </a:rPr>
              <a:t>a  /  an  /  the</a:t>
            </a:r>
            <a:r>
              <a:rPr lang="en-US" sz="2000" dirty="0">
                <a:solidFill>
                  <a:srgbClr val="0070C0"/>
                </a:solidFill>
                <a:latin typeface="Arial" panose="020B0604020202020204" pitchFamily="34" charset="0"/>
                <a:cs typeface="Arial" panose="020B0604020202020204" pitchFamily="34" charset="0"/>
              </a:rPr>
              <a:t> </a:t>
            </a:r>
            <a:r>
              <a:rPr lang="en-US" sz="2000" dirty="0" smtClean="0">
                <a:solidFill>
                  <a:srgbClr val="0070C0"/>
                </a:solidFill>
                <a:latin typeface="Arial" panose="020B0604020202020204" pitchFamily="34" charset="0"/>
                <a:cs typeface="Arial" panose="020B0604020202020204" pitchFamily="34" charset="0"/>
              </a:rPr>
              <a:t> multicultural </a:t>
            </a:r>
            <a:r>
              <a:rPr lang="en-US" sz="2000" dirty="0">
                <a:solidFill>
                  <a:srgbClr val="0070C0"/>
                </a:solidFill>
                <a:latin typeface="Arial" panose="020B0604020202020204" pitchFamily="34" charset="0"/>
                <a:cs typeface="Arial" panose="020B0604020202020204" pitchFamily="34" charset="0"/>
              </a:rPr>
              <a:t>country with 54 ethnic groups</a:t>
            </a:r>
            <a:r>
              <a:rPr lang="en-US" sz="2000" dirty="0" smtClean="0">
                <a:solidFill>
                  <a:srgbClr val="0070C0"/>
                </a:solidFill>
                <a:latin typeface="Arial" panose="020B0604020202020204" pitchFamily="34" charset="0"/>
                <a:cs typeface="Arial" panose="020B0604020202020204" pitchFamily="34" charset="0"/>
              </a:rPr>
              <a:t>.</a:t>
            </a:r>
          </a:p>
          <a:p>
            <a:pPr marL="457200" indent="-457200">
              <a:buAutoNum type="arabicPeriod"/>
            </a:pPr>
            <a:endParaRPr lang="en-US" sz="2000" dirty="0">
              <a:solidFill>
                <a:srgbClr val="0070C0"/>
              </a:solidFill>
              <a:latin typeface="Arial" panose="020B0604020202020204" pitchFamily="34" charset="0"/>
              <a:cs typeface="Arial" panose="020B0604020202020204" pitchFamily="34" charset="0"/>
            </a:endParaRPr>
          </a:p>
          <a:p>
            <a:pPr marL="457200" indent="-457200">
              <a:buAutoNum type="arabicPeriod" startAt="2"/>
            </a:pPr>
            <a:r>
              <a:rPr lang="en-US" sz="2000" dirty="0" smtClean="0">
                <a:solidFill>
                  <a:srgbClr val="0070C0"/>
                </a:solidFill>
                <a:latin typeface="Arial" panose="020B0604020202020204" pitchFamily="34" charset="0"/>
                <a:cs typeface="Arial" panose="020B0604020202020204" pitchFamily="34" charset="0"/>
              </a:rPr>
              <a:t>Among </a:t>
            </a:r>
            <a:r>
              <a:rPr lang="en-US" sz="2000" dirty="0">
                <a:solidFill>
                  <a:srgbClr val="0070C0"/>
                </a:solidFill>
                <a:latin typeface="Arial" panose="020B0604020202020204" pitchFamily="34" charset="0"/>
                <a:cs typeface="Arial" panose="020B0604020202020204" pitchFamily="34" charset="0"/>
              </a:rPr>
              <a:t>the ethnic minorities, </a:t>
            </a:r>
            <a:r>
              <a:rPr lang="en-US" sz="2000" b="1" dirty="0" smtClean="0">
                <a:solidFill>
                  <a:srgbClr val="0070C0"/>
                </a:solidFill>
                <a:latin typeface="Arial" panose="020B0604020202020204" pitchFamily="34" charset="0"/>
                <a:cs typeface="Arial" panose="020B0604020202020204" pitchFamily="34" charset="0"/>
              </a:rPr>
              <a:t> a  /  an  /  the </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Tay</a:t>
            </a:r>
            <a:r>
              <a:rPr lang="en-US" sz="2000" dirty="0">
                <a:solidFill>
                  <a:srgbClr val="0070C0"/>
                </a:solidFill>
                <a:latin typeface="Arial" panose="020B0604020202020204" pitchFamily="34" charset="0"/>
                <a:cs typeface="Arial" panose="020B0604020202020204" pitchFamily="34" charset="0"/>
              </a:rPr>
              <a:t> have the largest population</a:t>
            </a:r>
            <a:r>
              <a:rPr lang="en-US" sz="2000" dirty="0" smtClean="0">
                <a:solidFill>
                  <a:srgbClr val="0070C0"/>
                </a:solidFill>
                <a:latin typeface="Arial" panose="020B0604020202020204" pitchFamily="34" charset="0"/>
                <a:cs typeface="Arial" panose="020B0604020202020204" pitchFamily="34" charset="0"/>
              </a:rPr>
              <a:t>.</a:t>
            </a:r>
          </a:p>
          <a:p>
            <a:pPr marL="457200" indent="-457200">
              <a:buAutoNum type="arabicPeriod" startAt="2"/>
            </a:pPr>
            <a:endParaRPr lang="en-US" sz="2000" dirty="0">
              <a:solidFill>
                <a:srgbClr val="0070C0"/>
              </a:solidFill>
              <a:latin typeface="Arial" panose="020B0604020202020204" pitchFamily="34" charset="0"/>
              <a:cs typeface="Arial" panose="020B0604020202020204" pitchFamily="34" charset="0"/>
            </a:endParaRPr>
          </a:p>
          <a:p>
            <a:pPr marL="457200" indent="-457200">
              <a:buAutoNum type="arabicPeriod" startAt="3"/>
            </a:pPr>
            <a:r>
              <a:rPr lang="en-US" sz="2000" b="1" dirty="0" smtClean="0">
                <a:solidFill>
                  <a:srgbClr val="0070C0"/>
                </a:solidFill>
                <a:latin typeface="Arial" panose="020B0604020202020204" pitchFamily="34" charset="0"/>
                <a:cs typeface="Arial" panose="020B0604020202020204" pitchFamily="34" charset="0"/>
              </a:rPr>
              <a:t>A  /  An  /  The</a:t>
            </a:r>
            <a:r>
              <a:rPr lang="en-US" sz="2000" dirty="0" smtClean="0">
                <a:solidFill>
                  <a:srgbClr val="0070C0"/>
                </a:solidFill>
                <a:latin typeface="Arial" panose="020B0604020202020204" pitchFamily="34" charset="0"/>
                <a:cs typeface="Arial" panose="020B0604020202020204" pitchFamily="34" charset="0"/>
              </a:rPr>
              <a:t>  ethnic minority people in the village are very friendly.</a:t>
            </a:r>
          </a:p>
          <a:p>
            <a:pPr marL="457200" indent="-457200">
              <a:buAutoNum type="arabicPeriod" startAt="3"/>
            </a:pPr>
            <a:endParaRPr lang="en-US" sz="2000" dirty="0">
              <a:solidFill>
                <a:srgbClr val="0070C0"/>
              </a:solidFill>
              <a:latin typeface="Arial" panose="020B0604020202020204" pitchFamily="34" charset="0"/>
              <a:cs typeface="Arial" panose="020B0604020202020204" pitchFamily="34" charset="0"/>
            </a:endParaRPr>
          </a:p>
          <a:p>
            <a:pPr marL="457200" indent="-457200">
              <a:buAutoNum type="arabicPeriod" startAt="4"/>
            </a:pPr>
            <a:r>
              <a:rPr lang="en-US" sz="2000" dirty="0" smtClean="0">
                <a:solidFill>
                  <a:srgbClr val="0070C0"/>
                </a:solidFill>
                <a:latin typeface="Arial" panose="020B0604020202020204" pitchFamily="34" charset="0"/>
                <a:cs typeface="Arial" panose="020B0604020202020204" pitchFamily="34" charset="0"/>
              </a:rPr>
              <a:t>The </a:t>
            </a:r>
            <a:r>
              <a:rPr lang="en-US" sz="2000" dirty="0">
                <a:solidFill>
                  <a:srgbClr val="0070C0"/>
                </a:solidFill>
                <a:latin typeface="Arial" panose="020B0604020202020204" pitchFamily="34" charset="0"/>
                <a:cs typeface="Arial" panose="020B0604020202020204" pitchFamily="34" charset="0"/>
              </a:rPr>
              <a:t>Lao are one of </a:t>
            </a:r>
            <a:r>
              <a:rPr lang="en-US" sz="2000" dirty="0" smtClean="0">
                <a:solidFill>
                  <a:srgbClr val="0070C0"/>
                </a:solidFill>
                <a:latin typeface="Arial" panose="020B0604020202020204" pitchFamily="34" charset="0"/>
                <a:cs typeface="Arial" panose="020B0604020202020204" pitchFamily="34" charset="0"/>
              </a:rPr>
              <a:t> </a:t>
            </a:r>
            <a:r>
              <a:rPr lang="en-US" sz="2000" b="1" dirty="0" smtClean="0">
                <a:solidFill>
                  <a:srgbClr val="0070C0"/>
                </a:solidFill>
                <a:latin typeface="Arial" panose="020B0604020202020204" pitchFamily="34" charset="0"/>
                <a:cs typeface="Arial" panose="020B0604020202020204" pitchFamily="34" charset="0"/>
              </a:rPr>
              <a:t>a  /  an  /  the </a:t>
            </a:r>
            <a:r>
              <a:rPr lang="en-US" sz="2000" dirty="0">
                <a:solidFill>
                  <a:srgbClr val="0070C0"/>
                </a:solidFill>
                <a:latin typeface="Arial" panose="020B0604020202020204" pitchFamily="34" charset="0"/>
                <a:cs typeface="Arial" panose="020B0604020202020204" pitchFamily="34" charset="0"/>
              </a:rPr>
              <a:t> many Thai-speaking peoples</a:t>
            </a:r>
            <a:r>
              <a:rPr lang="en-US" sz="2000" dirty="0" smtClean="0">
                <a:solidFill>
                  <a:srgbClr val="0070C0"/>
                </a:solidFill>
                <a:latin typeface="Arial" panose="020B0604020202020204" pitchFamily="34" charset="0"/>
                <a:cs typeface="Arial" panose="020B0604020202020204" pitchFamily="34" charset="0"/>
              </a:rPr>
              <a:t>.</a:t>
            </a:r>
          </a:p>
          <a:p>
            <a:pPr marL="457200" indent="-457200">
              <a:buAutoNum type="arabicPeriod" startAt="4"/>
            </a:pPr>
            <a:endParaRPr lang="en-US" sz="2000" dirty="0">
              <a:solidFill>
                <a:srgbClr val="0070C0"/>
              </a:solidFill>
              <a:latin typeface="Arial" panose="020B0604020202020204" pitchFamily="34" charset="0"/>
              <a:cs typeface="Arial" panose="020B0604020202020204" pitchFamily="34" charset="0"/>
            </a:endParaRPr>
          </a:p>
          <a:p>
            <a:pPr marL="457200" indent="-457200">
              <a:buAutoNum type="arabicPeriod" startAt="5"/>
            </a:pPr>
            <a:r>
              <a:rPr lang="en-US" sz="2000" dirty="0" smtClean="0">
                <a:solidFill>
                  <a:srgbClr val="0070C0"/>
                </a:solidFill>
                <a:latin typeface="Arial" panose="020B0604020202020204" pitchFamily="34" charset="0"/>
                <a:cs typeface="Arial" panose="020B0604020202020204" pitchFamily="34" charset="0"/>
              </a:rPr>
              <a:t>The </a:t>
            </a:r>
            <a:r>
              <a:rPr lang="en-US" sz="2000" dirty="0">
                <a:solidFill>
                  <a:srgbClr val="0070C0"/>
                </a:solidFill>
                <a:latin typeface="Arial" panose="020B0604020202020204" pitchFamily="34" charset="0"/>
                <a:cs typeface="Arial" panose="020B0604020202020204" pitchFamily="34" charset="0"/>
              </a:rPr>
              <a:t>Lolo women’s dress is among</a:t>
            </a:r>
            <a:r>
              <a:rPr lang="en-US" sz="2000" b="1" dirty="0">
                <a:solidFill>
                  <a:srgbClr val="0070C0"/>
                </a:solidFill>
                <a:latin typeface="Arial" panose="020B0604020202020204" pitchFamily="34" charset="0"/>
                <a:cs typeface="Arial" panose="020B0604020202020204" pitchFamily="34" charset="0"/>
              </a:rPr>
              <a:t> </a:t>
            </a:r>
            <a:r>
              <a:rPr lang="en-US" sz="2000" b="1" dirty="0" smtClean="0">
                <a:solidFill>
                  <a:srgbClr val="0070C0"/>
                </a:solidFill>
                <a:latin typeface="Arial" panose="020B0604020202020204" pitchFamily="34" charset="0"/>
                <a:cs typeface="Arial" panose="020B0604020202020204" pitchFamily="34" charset="0"/>
              </a:rPr>
              <a:t> a  /  an  /  the </a:t>
            </a:r>
            <a:r>
              <a:rPr lang="en-US" sz="2000" b="1" dirty="0">
                <a:solidFill>
                  <a:srgbClr val="0070C0"/>
                </a:solidFill>
                <a:latin typeface="Arial" panose="020B0604020202020204" pitchFamily="34" charset="0"/>
                <a:cs typeface="Arial" panose="020B0604020202020204" pitchFamily="34" charset="0"/>
              </a:rPr>
              <a:t> </a:t>
            </a:r>
            <a:r>
              <a:rPr lang="en-US" sz="2000" dirty="0">
                <a:solidFill>
                  <a:srgbClr val="0070C0"/>
                </a:solidFill>
                <a:latin typeface="Arial" panose="020B0604020202020204" pitchFamily="34" charset="0"/>
                <a:cs typeface="Arial" panose="020B0604020202020204" pitchFamily="34" charset="0"/>
              </a:rPr>
              <a:t>most striking styles of clothing worn by ethnic peoples</a:t>
            </a:r>
            <a:r>
              <a:rPr lang="en-US" sz="2000" dirty="0" smtClean="0">
                <a:solidFill>
                  <a:srgbClr val="0070C0"/>
                </a:solidFill>
                <a:latin typeface="Arial" panose="020B0604020202020204" pitchFamily="34" charset="0"/>
                <a:cs typeface="Arial" panose="020B0604020202020204" pitchFamily="34" charset="0"/>
              </a:rPr>
              <a:t>.</a:t>
            </a:r>
          </a:p>
          <a:p>
            <a:pPr marL="457200" indent="-457200">
              <a:buAutoNum type="arabicPeriod" startAt="5"/>
            </a:pPr>
            <a:endParaRPr lang="en-US" sz="2000" dirty="0">
              <a:solidFill>
                <a:srgbClr val="0070C0"/>
              </a:solidFill>
              <a:latin typeface="Arial" panose="020B0604020202020204" pitchFamily="34" charset="0"/>
              <a:cs typeface="Arial" panose="020B0604020202020204" pitchFamily="34" charset="0"/>
            </a:endParaRPr>
          </a:p>
          <a:p>
            <a:pPr marL="457200" indent="-457200">
              <a:buAutoNum type="arabicPeriod" startAt="6"/>
            </a:pPr>
            <a:r>
              <a:rPr lang="en-US" sz="2000" dirty="0" smtClean="0">
                <a:solidFill>
                  <a:srgbClr val="0070C0"/>
                </a:solidFill>
                <a:latin typeface="Arial" panose="020B0604020202020204" pitchFamily="34" charset="0"/>
                <a:cs typeface="Arial" panose="020B0604020202020204" pitchFamily="34" charset="0"/>
              </a:rPr>
              <a:t>The </a:t>
            </a:r>
            <a:r>
              <a:rPr lang="en-US" sz="2000" dirty="0">
                <a:solidFill>
                  <a:srgbClr val="0070C0"/>
                </a:solidFill>
                <a:latin typeface="Arial" panose="020B0604020202020204" pitchFamily="34" charset="0"/>
                <a:cs typeface="Arial" panose="020B0604020202020204" pitchFamily="34" charset="0"/>
              </a:rPr>
              <a:t>Yao have </a:t>
            </a:r>
            <a:r>
              <a:rPr lang="en-US" sz="2000" dirty="0" smtClean="0">
                <a:solidFill>
                  <a:srgbClr val="0070C0"/>
                </a:solidFill>
                <a:latin typeface="Arial" panose="020B0604020202020204" pitchFamily="34" charset="0"/>
                <a:cs typeface="Arial" panose="020B0604020202020204" pitchFamily="34" charset="0"/>
              </a:rPr>
              <a:t> </a:t>
            </a:r>
            <a:r>
              <a:rPr lang="en-US" sz="2000" b="1" dirty="0" smtClean="0">
                <a:solidFill>
                  <a:srgbClr val="0070C0"/>
                </a:solidFill>
                <a:latin typeface="Arial" panose="020B0604020202020204" pitchFamily="34" charset="0"/>
                <a:cs typeface="Arial" panose="020B0604020202020204" pitchFamily="34" charset="0"/>
              </a:rPr>
              <a:t>a  /  an  /  the </a:t>
            </a:r>
            <a:r>
              <a:rPr lang="en-US" sz="2000" dirty="0">
                <a:solidFill>
                  <a:srgbClr val="0070C0"/>
                </a:solidFill>
                <a:latin typeface="Arial" panose="020B0604020202020204" pitchFamily="34" charset="0"/>
                <a:cs typeface="Arial" panose="020B0604020202020204" pitchFamily="34" charset="0"/>
              </a:rPr>
              <a:t> rich culture of folk literature and art, with tales, songs, and poems</a:t>
            </a:r>
            <a:r>
              <a:rPr lang="en-US" sz="2000" dirty="0" smtClean="0">
                <a:solidFill>
                  <a:srgbClr val="0070C0"/>
                </a:solidFill>
                <a:latin typeface="Arial" panose="020B0604020202020204" pitchFamily="34" charset="0"/>
                <a:cs typeface="Arial" panose="020B0604020202020204" pitchFamily="34" charset="0"/>
              </a:rPr>
              <a:t>.</a:t>
            </a:r>
          </a:p>
          <a:p>
            <a:pPr marL="457200" indent="-457200">
              <a:buAutoNum type="arabicPeriod" startAt="6"/>
            </a:pPr>
            <a:endParaRPr lang="en-US" sz="2000" dirty="0">
              <a:latin typeface="Arial" panose="020B0604020202020204" pitchFamily="34" charset="0"/>
              <a:cs typeface="Arial" panose="020B0604020202020204" pitchFamily="34" charset="0"/>
            </a:endParaRPr>
          </a:p>
        </p:txBody>
      </p:sp>
      <p:sp>
        <p:nvSpPr>
          <p:cNvPr id="6" name="Oval 5"/>
          <p:cNvSpPr/>
          <p:nvPr/>
        </p:nvSpPr>
        <p:spPr>
          <a:xfrm>
            <a:off x="1871700" y="1295903"/>
            <a:ext cx="396044" cy="332897"/>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p:cNvSpPr/>
          <p:nvPr/>
        </p:nvSpPr>
        <p:spPr>
          <a:xfrm>
            <a:off x="4968044" y="1916832"/>
            <a:ext cx="468052" cy="332897"/>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Oval 7"/>
          <p:cNvSpPr/>
          <p:nvPr/>
        </p:nvSpPr>
        <p:spPr>
          <a:xfrm>
            <a:off x="1691680" y="2808071"/>
            <a:ext cx="559639" cy="332897"/>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Oval 8"/>
          <p:cNvSpPr/>
          <p:nvPr/>
        </p:nvSpPr>
        <p:spPr>
          <a:xfrm>
            <a:off x="5580112" y="4032207"/>
            <a:ext cx="504056" cy="332897"/>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p:cNvSpPr/>
          <p:nvPr/>
        </p:nvSpPr>
        <p:spPr>
          <a:xfrm>
            <a:off x="3923928" y="3429000"/>
            <a:ext cx="504056" cy="332897"/>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Oval 10"/>
          <p:cNvSpPr/>
          <p:nvPr/>
        </p:nvSpPr>
        <p:spPr>
          <a:xfrm>
            <a:off x="2123728" y="4941168"/>
            <a:ext cx="396044" cy="332897"/>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7217116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328"/>
            <a:ext cx="9144000" cy="476250"/>
          </a:xfrm>
          <a:prstGeom prst="rect">
            <a:avLst/>
          </a:prstGeom>
        </p:spPr>
      </p:pic>
      <p:sp>
        <p:nvSpPr>
          <p:cNvPr id="4" name="TextBox 3"/>
          <p:cNvSpPr txBox="1"/>
          <p:nvPr/>
        </p:nvSpPr>
        <p:spPr>
          <a:xfrm>
            <a:off x="1" y="476672"/>
            <a:ext cx="9144000" cy="400110"/>
          </a:xfrm>
          <a:prstGeom prst="rect">
            <a:avLst/>
          </a:prstGeom>
          <a:noFill/>
        </p:spPr>
        <p:txBody>
          <a:bodyPr wrap="square" rtlCol="0">
            <a:spAutoFit/>
          </a:bodyPr>
          <a:lstStyle/>
          <a:p>
            <a:r>
              <a:rPr lang="en-US" sz="2000" dirty="0" smtClean="0">
                <a:solidFill>
                  <a:srgbClr val="FF0000"/>
                </a:solidFill>
                <a:latin typeface="Arial" panose="020B0604020202020204" pitchFamily="34" charset="0"/>
                <a:cs typeface="Arial" panose="020B0604020202020204" pitchFamily="34" charset="0"/>
              </a:rPr>
              <a:t>6. Insert a, an or the in each gap to finish the passage.</a:t>
            </a:r>
            <a:endParaRPr lang="vi-VN" sz="2000"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0" y="3933056"/>
            <a:ext cx="9144000" cy="2308324"/>
          </a:xfrm>
          <a:prstGeom prst="rect">
            <a:avLst/>
          </a:prstGeom>
        </p:spPr>
        <p:txBody>
          <a:bodyPr wrap="square">
            <a:spAutoFit/>
          </a:bodyPr>
          <a:lstStyle/>
          <a:p>
            <a:r>
              <a:rPr lang="en-US" dirty="0">
                <a:latin typeface="Arial" panose="020B0604020202020204" pitchFamily="34" charset="0"/>
                <a:cs typeface="Arial" panose="020B0604020202020204" pitchFamily="34" charset="0"/>
              </a:rPr>
              <a:t>When you travel to a north-west mountainous region and you want to </a:t>
            </a:r>
            <a:r>
              <a:rPr lang="en-US" dirty="0" smtClean="0">
                <a:latin typeface="Arial" panose="020B0604020202020204" pitchFamily="34" charset="0"/>
                <a:cs typeface="Arial" panose="020B0604020202020204" pitchFamily="34" charset="0"/>
              </a:rPr>
              <a:t>have (</a:t>
            </a:r>
            <a:r>
              <a:rPr lang="en-US" dirty="0">
                <a:latin typeface="Arial" panose="020B0604020202020204" pitchFamily="34" charset="0"/>
                <a:cs typeface="Arial" panose="020B0604020202020204" pitchFamily="34" charset="0"/>
              </a:rPr>
              <a:t>1) </a:t>
            </a:r>
            <a:r>
              <a:rPr lang="en-US" dirty="0" smtClean="0">
                <a:latin typeface="Arial" panose="020B0604020202020204" pitchFamily="34" charset="0"/>
                <a:cs typeface="Arial" panose="020B0604020202020204" pitchFamily="34" charset="0"/>
              </a:rPr>
              <a:t>___</a:t>
            </a:r>
            <a:r>
              <a:rPr lang="en-US" dirty="0">
                <a:latin typeface="Arial" panose="020B0604020202020204" pitchFamily="34" charset="0"/>
                <a:cs typeface="Arial" panose="020B0604020202020204" pitchFamily="34" charset="0"/>
              </a:rPr>
              <a:t> great time, you can go to (2) </a:t>
            </a:r>
            <a:r>
              <a:rPr lang="en-US" dirty="0" smtClean="0">
                <a:latin typeface="Arial" panose="020B0604020202020204" pitchFamily="34" charset="0"/>
                <a:cs typeface="Arial" panose="020B0604020202020204" pitchFamily="34" charset="0"/>
              </a:rPr>
              <a:t>______</a:t>
            </a:r>
            <a:r>
              <a:rPr lang="en-US" dirty="0">
                <a:latin typeface="Arial" panose="020B0604020202020204" pitchFamily="34" charset="0"/>
                <a:cs typeface="Arial" panose="020B0604020202020204" pitchFamily="34" charset="0"/>
              </a:rPr>
              <a:t> local open-air market.(3) </a:t>
            </a:r>
            <a:r>
              <a:rPr lang="en-US" dirty="0" smtClean="0">
                <a:latin typeface="Arial" panose="020B0604020202020204" pitchFamily="34" charset="0"/>
                <a:cs typeface="Arial" panose="020B0604020202020204" pitchFamily="34" charset="0"/>
              </a:rPr>
              <a:t>___</a:t>
            </a:r>
            <a:r>
              <a:rPr lang="en-US" dirty="0">
                <a:latin typeface="Arial" panose="020B0604020202020204" pitchFamily="34" charset="0"/>
                <a:cs typeface="Arial" panose="020B0604020202020204" pitchFamily="34" charset="0"/>
              </a:rPr>
              <a:t> sight there is beautiful. Local people in </a:t>
            </a:r>
            <a:r>
              <a:rPr lang="en-US" dirty="0" err="1">
                <a:latin typeface="Arial" panose="020B0604020202020204" pitchFamily="34" charset="0"/>
                <a:cs typeface="Arial" panose="020B0604020202020204" pitchFamily="34" charset="0"/>
              </a:rPr>
              <a:t>colourful</a:t>
            </a:r>
            <a:r>
              <a:rPr lang="en-US" dirty="0">
                <a:latin typeface="Arial" panose="020B0604020202020204" pitchFamily="34" charset="0"/>
                <a:cs typeface="Arial" panose="020B0604020202020204" pitchFamily="34" charset="0"/>
              </a:rPr>
              <a:t> clothing are smiling as they sell or buy their local products. The goods there are diverse. You can buy all kinds of fruit and vegetables, which are fresh and cheap. You can also buy a nice costume of (4) </a:t>
            </a:r>
            <a:r>
              <a:rPr lang="en-US" dirty="0" smtClean="0">
                <a:latin typeface="Arial" panose="020B0604020202020204" pitchFamily="34" charset="0"/>
                <a:cs typeface="Arial" panose="020B0604020202020204" pitchFamily="34" charset="0"/>
              </a:rPr>
              <a:t>_______</a:t>
            </a:r>
            <a:r>
              <a:rPr lang="en-US" dirty="0">
                <a:latin typeface="Arial" panose="020B0604020202020204" pitchFamily="34" charset="0"/>
                <a:cs typeface="Arial" panose="020B0604020202020204" pitchFamily="34" charset="0"/>
              </a:rPr>
              <a:t> ethnic group you like. If you don’t want to buy anything, just go round and enjoy looking. You can also taste some </a:t>
            </a:r>
            <a:r>
              <a:rPr lang="en-US" dirty="0" err="1">
                <a:latin typeface="Arial" panose="020B0604020202020204" pitchFamily="34" charset="0"/>
                <a:cs typeface="Arial" panose="020B0604020202020204" pitchFamily="34" charset="0"/>
              </a:rPr>
              <a:t>specialities</a:t>
            </a:r>
            <a:r>
              <a:rPr lang="en-US" dirty="0">
                <a:latin typeface="Arial" panose="020B0604020202020204" pitchFamily="34" charset="0"/>
                <a:cs typeface="Arial" panose="020B0604020202020204" pitchFamily="34" charset="0"/>
              </a:rPr>
              <a:t> of (5) </a:t>
            </a:r>
            <a:r>
              <a:rPr lang="en-US" dirty="0" smtClean="0">
                <a:latin typeface="Arial" panose="020B0604020202020204" pitchFamily="34" charset="0"/>
                <a:cs typeface="Arial" panose="020B0604020202020204" pitchFamily="34" charset="0"/>
              </a:rPr>
              <a:t>___</a:t>
            </a:r>
            <a:r>
              <a:rPr lang="en-US" dirty="0">
                <a:latin typeface="Arial" panose="020B0604020202020204" pitchFamily="34" charset="0"/>
                <a:cs typeface="Arial" panose="020B0604020202020204" pitchFamily="34" charset="0"/>
              </a:rPr>
              <a:t> local people sold right there at the market. I am sure you will have (6) </a:t>
            </a:r>
            <a:r>
              <a:rPr lang="en-US" dirty="0" smtClean="0">
                <a:latin typeface="Arial" panose="020B0604020202020204" pitchFamily="34" charset="0"/>
                <a:cs typeface="Arial" panose="020B0604020202020204" pitchFamily="34" charset="0"/>
              </a:rPr>
              <a:t>___</a:t>
            </a:r>
            <a:r>
              <a:rPr lang="en-US" dirty="0">
                <a:latin typeface="Arial" panose="020B0604020202020204" pitchFamily="34" charset="0"/>
                <a:cs typeface="Arial" panose="020B0604020202020204" pitchFamily="34" charset="0"/>
              </a:rPr>
              <a:t> unforgettable time.</a:t>
            </a:r>
            <a:endParaRPr lang="vi-VN" dirty="0">
              <a:latin typeface="Arial" panose="020B0604020202020204" pitchFamily="34" charset="0"/>
              <a:cs typeface="Arial" panose="020B0604020202020204" pitchFamily="34" charset="0"/>
            </a:endParaRPr>
          </a:p>
        </p:txBody>
      </p:sp>
      <p:sp>
        <p:nvSpPr>
          <p:cNvPr id="6" name="TextBox 5"/>
          <p:cNvSpPr txBox="1"/>
          <p:nvPr/>
        </p:nvSpPr>
        <p:spPr>
          <a:xfrm>
            <a:off x="8028384" y="3933056"/>
            <a:ext cx="312906" cy="369332"/>
          </a:xfrm>
          <a:prstGeom prst="rect">
            <a:avLst/>
          </a:prstGeom>
          <a:noFill/>
        </p:spPr>
        <p:txBody>
          <a:bodyPr wrap="none" rtlCol="0">
            <a:spAutoFit/>
          </a:bodyPr>
          <a:lstStyle/>
          <a:p>
            <a:r>
              <a:rPr lang="en-US" b="1" dirty="0" smtClean="0">
                <a:solidFill>
                  <a:srgbClr val="7030A0"/>
                </a:solidFill>
                <a:latin typeface="Arial" panose="020B0604020202020204" pitchFamily="34" charset="0"/>
                <a:cs typeface="Arial" panose="020B0604020202020204" pitchFamily="34" charset="0"/>
              </a:rPr>
              <a:t>a</a:t>
            </a:r>
            <a:endParaRPr lang="vi-VN" b="1" dirty="0">
              <a:solidFill>
                <a:srgbClr val="7030A0"/>
              </a:solidFill>
              <a:latin typeface="Arial" panose="020B0604020202020204" pitchFamily="34" charset="0"/>
              <a:cs typeface="Arial" panose="020B0604020202020204" pitchFamily="34" charset="0"/>
            </a:endParaRPr>
          </a:p>
        </p:txBody>
      </p:sp>
      <p:sp>
        <p:nvSpPr>
          <p:cNvPr id="7" name="Rectangle 6"/>
          <p:cNvSpPr/>
          <p:nvPr/>
        </p:nvSpPr>
        <p:spPr>
          <a:xfrm>
            <a:off x="2371800" y="4211796"/>
            <a:ext cx="851515" cy="369332"/>
          </a:xfrm>
          <a:prstGeom prst="rect">
            <a:avLst/>
          </a:prstGeom>
        </p:spPr>
        <p:txBody>
          <a:bodyPr wrap="none">
            <a:spAutoFit/>
          </a:bodyPr>
          <a:lstStyle/>
          <a:p>
            <a:r>
              <a:rPr lang="vi-VN" b="1" dirty="0">
                <a:solidFill>
                  <a:srgbClr val="7030A0"/>
                </a:solidFill>
              </a:rPr>
              <a:t>a / the</a:t>
            </a:r>
          </a:p>
        </p:txBody>
      </p:sp>
      <p:sp>
        <p:nvSpPr>
          <p:cNvPr id="8" name="Rectangle 7"/>
          <p:cNvSpPr/>
          <p:nvPr/>
        </p:nvSpPr>
        <p:spPr>
          <a:xfrm>
            <a:off x="5652120" y="4211796"/>
            <a:ext cx="595035" cy="369332"/>
          </a:xfrm>
          <a:prstGeom prst="rect">
            <a:avLst/>
          </a:prstGeom>
        </p:spPr>
        <p:txBody>
          <a:bodyPr wrap="none">
            <a:spAutoFit/>
          </a:bodyPr>
          <a:lstStyle/>
          <a:p>
            <a:r>
              <a:rPr lang="vi-VN" b="1" dirty="0">
                <a:solidFill>
                  <a:srgbClr val="7030A0"/>
                </a:solidFill>
              </a:rPr>
              <a:t>The</a:t>
            </a:r>
          </a:p>
        </p:txBody>
      </p:sp>
      <p:sp>
        <p:nvSpPr>
          <p:cNvPr id="9" name="Rectangle 8"/>
          <p:cNvSpPr/>
          <p:nvPr/>
        </p:nvSpPr>
        <p:spPr>
          <a:xfrm>
            <a:off x="5220072" y="5013176"/>
            <a:ext cx="992579" cy="369332"/>
          </a:xfrm>
          <a:prstGeom prst="rect">
            <a:avLst/>
          </a:prstGeom>
        </p:spPr>
        <p:txBody>
          <a:bodyPr wrap="none">
            <a:spAutoFit/>
          </a:bodyPr>
          <a:lstStyle/>
          <a:p>
            <a:r>
              <a:rPr lang="vi-VN" b="1" dirty="0">
                <a:solidFill>
                  <a:srgbClr val="7030A0"/>
                </a:solidFill>
              </a:rPr>
              <a:t>a</a:t>
            </a:r>
            <a:r>
              <a:rPr lang="vi-VN" b="1" dirty="0" smtClean="0">
                <a:solidFill>
                  <a:srgbClr val="7030A0"/>
                </a:solidFill>
              </a:rPr>
              <a:t>n /</a:t>
            </a:r>
            <a:r>
              <a:rPr lang="vi-VN" b="1" dirty="0">
                <a:solidFill>
                  <a:srgbClr val="7030A0"/>
                </a:solidFill>
              </a:rPr>
              <a:t> the</a:t>
            </a:r>
          </a:p>
        </p:txBody>
      </p:sp>
      <p:sp>
        <p:nvSpPr>
          <p:cNvPr id="10" name="Rectangle 9"/>
          <p:cNvSpPr/>
          <p:nvPr/>
        </p:nvSpPr>
        <p:spPr>
          <a:xfrm>
            <a:off x="1763688" y="5589240"/>
            <a:ext cx="530915" cy="369332"/>
          </a:xfrm>
          <a:prstGeom prst="rect">
            <a:avLst/>
          </a:prstGeom>
        </p:spPr>
        <p:txBody>
          <a:bodyPr wrap="none">
            <a:spAutoFit/>
          </a:bodyPr>
          <a:lstStyle/>
          <a:p>
            <a:r>
              <a:rPr lang="vi-VN" b="1" dirty="0" smtClean="0">
                <a:solidFill>
                  <a:srgbClr val="7030A0"/>
                </a:solidFill>
              </a:rPr>
              <a:t>the</a:t>
            </a:r>
            <a:endParaRPr lang="vi-VN" b="1" dirty="0">
              <a:solidFill>
                <a:srgbClr val="7030A0"/>
              </a:solidFill>
            </a:endParaRPr>
          </a:p>
        </p:txBody>
      </p:sp>
      <p:sp>
        <p:nvSpPr>
          <p:cNvPr id="11" name="Rectangle 10"/>
          <p:cNvSpPr/>
          <p:nvPr/>
        </p:nvSpPr>
        <p:spPr>
          <a:xfrm>
            <a:off x="949678" y="5851173"/>
            <a:ext cx="453970" cy="369332"/>
          </a:xfrm>
          <a:prstGeom prst="rect">
            <a:avLst/>
          </a:prstGeom>
        </p:spPr>
        <p:txBody>
          <a:bodyPr wrap="none">
            <a:spAutoFit/>
          </a:bodyPr>
          <a:lstStyle/>
          <a:p>
            <a:r>
              <a:rPr lang="vi-VN" b="1" dirty="0" smtClean="0">
                <a:solidFill>
                  <a:srgbClr val="7030A0"/>
                </a:solidFill>
              </a:rPr>
              <a:t>an</a:t>
            </a:r>
            <a:endParaRPr lang="vi-VN" b="1" dirty="0">
              <a:solidFill>
                <a:srgbClr val="7030A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7817" y="876782"/>
            <a:ext cx="4468366" cy="291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985389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5357" y="607247"/>
            <a:ext cx="4808047"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Home work</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740968" y="2276872"/>
            <a:ext cx="7416824" cy="3246530"/>
          </a:xfrm>
          <a:prstGeom prst="rect">
            <a:avLst/>
          </a:prstGeom>
          <a:noFill/>
        </p:spPr>
        <p:txBody>
          <a:bodyPr wrap="square" rtlCol="0">
            <a:spAutoFit/>
          </a:bodyPr>
          <a:lstStyle/>
          <a:p>
            <a:pPr marL="342900" indent="-342900">
              <a:lnSpc>
                <a:spcPct val="150000"/>
              </a:lnSpc>
              <a:buAutoNum type="arabicPeriod"/>
            </a:pPr>
            <a:r>
              <a:rPr lang="en-US" sz="2800" dirty="0" smtClean="0">
                <a:solidFill>
                  <a:srgbClr val="FF0000"/>
                </a:solidFill>
              </a:rPr>
              <a:t>Search the </a:t>
            </a:r>
            <a:r>
              <a:rPr lang="en-US" sz="2800" dirty="0" err="1" smtClean="0">
                <a:solidFill>
                  <a:srgbClr val="FF0000"/>
                </a:solidFill>
              </a:rPr>
              <a:t>google</a:t>
            </a:r>
            <a:r>
              <a:rPr lang="en-US" sz="2800" dirty="0" smtClean="0">
                <a:solidFill>
                  <a:srgbClr val="FF0000"/>
                </a:solidFill>
              </a:rPr>
              <a:t> to do EX 1, 2, 3 in Communication</a:t>
            </a:r>
          </a:p>
          <a:p>
            <a:pPr marL="342900" indent="-342900">
              <a:lnSpc>
                <a:spcPct val="150000"/>
              </a:lnSpc>
              <a:buAutoNum type="arabicPeriod"/>
            </a:pPr>
            <a:r>
              <a:rPr lang="en-US" sz="2800" dirty="0" smtClean="0">
                <a:solidFill>
                  <a:srgbClr val="FF0000"/>
                </a:solidFill>
              </a:rPr>
              <a:t>Find the information of each group in EX 2: location, food, lifestyle, costume, festivals, weddings…( each group does one group )</a:t>
            </a:r>
            <a:endParaRPr lang="en-US" sz="2800" dirty="0">
              <a:solidFill>
                <a:srgbClr val="FF0000"/>
              </a:solidFill>
            </a:endParaRPr>
          </a:p>
        </p:txBody>
      </p:sp>
    </p:spTree>
    <p:extLst>
      <p:ext uri="{BB962C8B-B14F-4D97-AF65-F5344CB8AC3E}">
        <p14:creationId xmlns:p14="http://schemas.microsoft.com/office/powerpoint/2010/main" val="214804314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535" y="1053000"/>
            <a:ext cx="8586930" cy="4752000"/>
          </a:xfrm>
          <a:prstGeom prst="rect">
            <a:avLst/>
          </a:prstGeom>
        </p:spPr>
      </p:pic>
    </p:spTree>
    <p:extLst>
      <p:ext uri="{BB962C8B-B14F-4D97-AF65-F5344CB8AC3E}">
        <p14:creationId xmlns:p14="http://schemas.microsoft.com/office/powerpoint/2010/main" val="1013446542"/>
      </p:ext>
    </p:extLst>
  </p:cSld>
  <p:clrMapOvr>
    <a:masterClrMapping/>
  </p:clrMapOvr>
  <mc:AlternateContent xmlns:mc="http://schemas.openxmlformats.org/markup-compatibility/2006" xmlns:p14="http://schemas.microsoft.com/office/powerpoint/2010/main">
    <mc:Choice Requires="p14">
      <p:transition spd="slow" p14:dur="2000">
        <p14:shred pattern="rectang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7784" y="980728"/>
            <a:ext cx="3549754"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Warm up</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Oval 2"/>
          <p:cNvSpPr/>
          <p:nvPr/>
        </p:nvSpPr>
        <p:spPr>
          <a:xfrm>
            <a:off x="2314429" y="2630832"/>
            <a:ext cx="4176464"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782481" y="3347410"/>
            <a:ext cx="3240360" cy="523220"/>
          </a:xfrm>
          <a:prstGeom prst="rect">
            <a:avLst/>
          </a:prstGeom>
          <a:noFill/>
        </p:spPr>
        <p:txBody>
          <a:bodyPr wrap="square" rtlCol="0">
            <a:spAutoFit/>
          </a:bodyPr>
          <a:lstStyle/>
          <a:p>
            <a:r>
              <a:rPr lang="en-US" sz="2800" b="1" dirty="0" smtClean="0">
                <a:solidFill>
                  <a:srgbClr val="FFFF00"/>
                </a:solidFill>
              </a:rPr>
              <a:t> Question words</a:t>
            </a:r>
            <a:endParaRPr lang="en-US" sz="2800" b="1" dirty="0">
              <a:solidFill>
                <a:srgbClr val="FFFF00"/>
              </a:solidFill>
            </a:endParaRPr>
          </a:p>
        </p:txBody>
      </p:sp>
      <p:cxnSp>
        <p:nvCxnSpPr>
          <p:cNvPr id="6" name="Straight Connector 5"/>
          <p:cNvCxnSpPr/>
          <p:nvPr/>
        </p:nvCxnSpPr>
        <p:spPr>
          <a:xfrm flipV="1">
            <a:off x="6022841" y="2132856"/>
            <a:ext cx="1645503" cy="72008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73933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328"/>
            <a:ext cx="9144000" cy="476250"/>
          </a:xfrm>
          <a:prstGeom prst="rect">
            <a:avLst/>
          </a:prstGeom>
        </p:spPr>
      </p:pic>
      <p:sp>
        <p:nvSpPr>
          <p:cNvPr id="4" name="TextBox 3"/>
          <p:cNvSpPr txBox="1"/>
          <p:nvPr/>
        </p:nvSpPr>
        <p:spPr>
          <a:xfrm>
            <a:off x="0" y="1617181"/>
            <a:ext cx="9144000" cy="1846659"/>
          </a:xfrm>
          <a:prstGeom prst="rect">
            <a:avLst/>
          </a:prstGeom>
          <a:noFill/>
        </p:spPr>
        <p:txBody>
          <a:bodyPr wrap="square" rtlCol="0">
            <a:spAutoFit/>
          </a:bodyPr>
          <a:lstStyle/>
          <a:p>
            <a:pPr algn="ctr"/>
            <a:r>
              <a:rPr lang="en-US" sz="4800" b="1" i="1" u="sng" dirty="0" smtClean="0">
                <a:solidFill>
                  <a:srgbClr val="FF0000"/>
                </a:solidFill>
                <a:effectLst>
                  <a:outerShdw blurRad="38100" dist="38100" dir="2700000" algn="tl">
                    <a:srgbClr val="000000">
                      <a:alpha val="43137"/>
                    </a:srgbClr>
                  </a:outerShdw>
                </a:effectLst>
                <a:latin typeface="Pristina" pitchFamily="66" charset="0"/>
              </a:rPr>
              <a:t>Unit 3:</a:t>
            </a:r>
            <a:r>
              <a:rPr lang="en-US" sz="4800" dirty="0" smtClean="0">
                <a:solidFill>
                  <a:srgbClr val="FF0000"/>
                </a:solidFill>
              </a:rPr>
              <a:t> </a:t>
            </a:r>
            <a:r>
              <a:rPr lang="en-US" sz="6600" b="1" dirty="0" smtClean="0">
                <a:solidFill>
                  <a:srgbClr val="FF0000"/>
                </a:solidFill>
                <a:effectLst>
                  <a:outerShdw blurRad="38100" dist="38100" dir="2700000" algn="tl">
                    <a:srgbClr val="000000">
                      <a:alpha val="43137"/>
                    </a:srgbClr>
                  </a:outerShdw>
                </a:effectLst>
                <a:latin typeface=".VnShelley Allegro" pitchFamily="82" charset="0"/>
              </a:rPr>
              <a:t>Peoples of Viet Nam</a:t>
            </a:r>
          </a:p>
          <a:p>
            <a:pPr algn="ctr"/>
            <a:r>
              <a:rPr lang="en-US" sz="4800" b="1" i="1" dirty="0" smtClean="0">
                <a:solidFill>
                  <a:srgbClr val="FFC000"/>
                </a:solidFill>
                <a:effectLst>
                  <a:outerShdw blurRad="38100" dist="38100" dir="2700000" algn="tl">
                    <a:srgbClr val="000000">
                      <a:alpha val="43137"/>
                    </a:srgbClr>
                  </a:outerShdw>
                </a:effectLst>
                <a:latin typeface="Pristina" pitchFamily="66" charset="0"/>
              </a:rPr>
              <a:t>Lesson 3: A closer look 2</a:t>
            </a:r>
            <a:endParaRPr lang="en-US" sz="4800" b="1" dirty="0" smtClean="0">
              <a:solidFill>
                <a:srgbClr val="FFC000"/>
              </a:solidFill>
              <a:effectLst>
                <a:outerShdw blurRad="38100" dist="38100" dir="2700000" algn="tl">
                  <a:srgbClr val="000000">
                    <a:alpha val="43137"/>
                  </a:srgbClr>
                </a:outerShdw>
              </a:effectLst>
              <a:latin typeface=".VnShelley Allegro" pitchFamily="82" charset="0"/>
            </a:endParaRPr>
          </a:p>
        </p:txBody>
      </p:sp>
    </p:spTree>
    <p:extLst>
      <p:ext uri="{BB962C8B-B14F-4D97-AF65-F5344CB8AC3E}">
        <p14:creationId xmlns:p14="http://schemas.microsoft.com/office/powerpoint/2010/main" val="1441569751"/>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328"/>
            <a:ext cx="9144000" cy="476250"/>
          </a:xfrm>
          <a:prstGeom prst="rect">
            <a:avLst/>
          </a:prstGeom>
        </p:spPr>
      </p:pic>
      <p:sp>
        <p:nvSpPr>
          <p:cNvPr id="4" name="Rectangle 3"/>
          <p:cNvSpPr/>
          <p:nvPr/>
        </p:nvSpPr>
        <p:spPr>
          <a:xfrm>
            <a:off x="2843804" y="476672"/>
            <a:ext cx="3456395" cy="923330"/>
          </a:xfrm>
          <a:prstGeom prst="rect">
            <a:avLst/>
          </a:prstGeom>
          <a:noFill/>
        </p:spPr>
        <p:txBody>
          <a:bodyPr wrap="none" lIns="91440" tIns="45720" rIns="91440" bIns="45720">
            <a:spAutoFit/>
          </a:bodyPr>
          <a:lstStyle/>
          <a:p>
            <a:pPr algn="ctr"/>
            <a:r>
              <a:rPr lang="en-US" sz="5400" b="1" i="1" u="sng"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grammar</a:t>
            </a:r>
            <a:endParaRPr lang="en-US" sz="5400" b="1" i="1" u="sng"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
        <p:nvSpPr>
          <p:cNvPr id="5" name="TextBox 4"/>
          <p:cNvSpPr txBox="1"/>
          <p:nvPr/>
        </p:nvSpPr>
        <p:spPr>
          <a:xfrm>
            <a:off x="1" y="1769334"/>
            <a:ext cx="9144000" cy="400110"/>
          </a:xfrm>
          <a:prstGeom prst="rect">
            <a:avLst/>
          </a:prstGeom>
          <a:noFill/>
        </p:spPr>
        <p:txBody>
          <a:bodyPr wrap="square" rtlCol="0">
            <a:spAutoFit/>
          </a:bodyPr>
          <a:lstStyle/>
          <a:p>
            <a:r>
              <a:rPr lang="en-US" sz="2000" dirty="0" smtClean="0">
                <a:solidFill>
                  <a:srgbClr val="FF0000"/>
                </a:solidFill>
                <a:latin typeface="Arial" panose="020B0604020202020204" pitchFamily="34" charset="0"/>
                <a:cs typeface="Arial" panose="020B0604020202020204" pitchFamily="34" charset="0"/>
              </a:rPr>
              <a:t>1. Read the passage.</a:t>
            </a:r>
            <a:endParaRPr lang="vi-VN" sz="2000"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311378" y="1400002"/>
            <a:ext cx="2172390"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Questions: review</a:t>
            </a:r>
            <a:endParaRPr lang="vi-VN" b="1" dirty="0">
              <a:latin typeface="Arial" panose="020B0604020202020204" pitchFamily="34" charset="0"/>
              <a:cs typeface="Arial" panose="020B0604020202020204" pitchFamily="34" charset="0"/>
            </a:endParaRPr>
          </a:p>
        </p:txBody>
      </p:sp>
      <p:sp>
        <p:nvSpPr>
          <p:cNvPr id="7" name="Rectangle 6"/>
          <p:cNvSpPr/>
          <p:nvPr/>
        </p:nvSpPr>
        <p:spPr>
          <a:xfrm>
            <a:off x="0" y="3242007"/>
            <a:ext cx="9144000" cy="3139321"/>
          </a:xfrm>
          <a:prstGeom prst="rect">
            <a:avLst/>
          </a:prstGeom>
        </p:spPr>
        <p:txBody>
          <a:bodyPr wrap="square">
            <a:spAutoFit/>
          </a:bodyPr>
          <a:lstStyle/>
          <a:p>
            <a:r>
              <a:rPr lang="en-US" dirty="0">
                <a:latin typeface="Arial" panose="020B0604020202020204" pitchFamily="34" charset="0"/>
                <a:cs typeface="Arial" panose="020B0604020202020204" pitchFamily="34" charset="0"/>
              </a:rPr>
              <a:t>In a small village in the north, there is a stilt house. In the house, a </a:t>
            </a:r>
            <a:r>
              <a:rPr lang="en-US" dirty="0" err="1">
                <a:latin typeface="Arial" panose="020B0604020202020204" pitchFamily="34" charset="0"/>
                <a:cs typeface="Arial" panose="020B0604020202020204" pitchFamily="34" charset="0"/>
              </a:rPr>
              <a:t>Tay</a:t>
            </a:r>
            <a:r>
              <a:rPr lang="en-US" dirty="0">
                <a:latin typeface="Arial" panose="020B0604020202020204" pitchFamily="34" charset="0"/>
                <a:cs typeface="Arial" panose="020B0604020202020204" pitchFamily="34" charset="0"/>
              </a:rPr>
              <a:t> family are living together: the grandparents called </a:t>
            </a:r>
            <a:r>
              <a:rPr lang="en-US" dirty="0" err="1">
                <a:latin typeface="Arial" panose="020B0604020202020204" pitchFamily="34" charset="0"/>
                <a:cs typeface="Arial" panose="020B0604020202020204" pitchFamily="34" charset="0"/>
              </a:rPr>
              <a:t>Dinh</a:t>
            </a:r>
            <a:r>
              <a:rPr lang="en-US" dirty="0">
                <a:latin typeface="Arial" panose="020B0604020202020204" pitchFamily="34" charset="0"/>
                <a:cs typeface="Arial" panose="020B0604020202020204" pitchFamily="34" charset="0"/>
              </a:rPr>
              <a:t> and Pu, the parents called Lai and </a:t>
            </a:r>
            <a:r>
              <a:rPr lang="en-US" dirty="0" err="1">
                <a:latin typeface="Arial" panose="020B0604020202020204" pitchFamily="34" charset="0"/>
                <a:cs typeface="Arial" panose="020B0604020202020204" pitchFamily="34" charset="0"/>
              </a:rPr>
              <a:t>Pha</a:t>
            </a:r>
            <a:r>
              <a:rPr lang="en-US" dirty="0">
                <a:latin typeface="Arial" panose="020B0604020202020204" pitchFamily="34" charset="0"/>
                <a:cs typeface="Arial" panose="020B0604020202020204" pitchFamily="34" charset="0"/>
              </a:rPr>
              <a:t>, and three children called </a:t>
            </a:r>
            <a:r>
              <a:rPr lang="en-US" dirty="0" err="1">
                <a:latin typeface="Arial" panose="020B0604020202020204" pitchFamily="34" charset="0"/>
                <a:cs typeface="Arial" panose="020B0604020202020204" pitchFamily="34" charset="0"/>
              </a:rPr>
              <a:t>Vang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Pao</a:t>
            </a:r>
            <a:r>
              <a:rPr lang="en-US" dirty="0">
                <a:latin typeface="Arial" panose="020B0604020202020204" pitchFamily="34" charset="0"/>
                <a:cs typeface="Arial" panose="020B0604020202020204" pitchFamily="34" charset="0"/>
              </a:rPr>
              <a:t> and </a:t>
            </a:r>
            <a:r>
              <a:rPr lang="en-US" dirty="0" err="1">
                <a:latin typeface="Arial" panose="020B0604020202020204" pitchFamily="34" charset="0"/>
                <a:cs typeface="Arial" panose="020B0604020202020204" pitchFamily="34" charset="0"/>
              </a:rPr>
              <a:t>Phong</a:t>
            </a:r>
            <a:r>
              <a:rPr lang="en-US" dirty="0">
                <a:latin typeface="Arial" panose="020B0604020202020204" pitchFamily="34" charset="0"/>
                <a:cs typeface="Arial" panose="020B0604020202020204" pitchFamily="34" charset="0"/>
              </a:rPr>
              <a:t>. Every day the grandparents stay at home to look after the house. </a:t>
            </a:r>
            <a:r>
              <a:rPr lang="en-US" dirty="0" err="1">
                <a:latin typeface="Arial" panose="020B0604020202020204" pitchFamily="34" charset="0"/>
                <a:cs typeface="Arial" panose="020B0604020202020204" pitchFamily="34" charset="0"/>
              </a:rPr>
              <a:t>Mr</a:t>
            </a:r>
            <a:r>
              <a:rPr lang="en-US" dirty="0">
                <a:latin typeface="Arial" panose="020B0604020202020204" pitchFamily="34" charset="0"/>
                <a:cs typeface="Arial" panose="020B0604020202020204" pitchFamily="34" charset="0"/>
              </a:rPr>
              <a:t> Lai and </a:t>
            </a:r>
            <a:r>
              <a:rPr lang="en-US" dirty="0" err="1">
                <a:latin typeface="Arial" panose="020B0604020202020204" pitchFamily="34" charset="0"/>
                <a:cs typeface="Arial" panose="020B0604020202020204" pitchFamily="34" charset="0"/>
              </a:rPr>
              <a:t>Mrs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Pha</a:t>
            </a:r>
            <a:r>
              <a:rPr lang="en-US" dirty="0">
                <a:latin typeface="Arial" panose="020B0604020202020204" pitchFamily="34" charset="0"/>
                <a:cs typeface="Arial" panose="020B0604020202020204" pitchFamily="34" charset="0"/>
              </a:rPr>
              <a:t> work in the fields. They grow rice and other plants. </a:t>
            </a:r>
            <a:r>
              <a:rPr lang="en-US" dirty="0" err="1">
                <a:latin typeface="Arial" panose="020B0604020202020204" pitchFamily="34" charset="0"/>
                <a:cs typeface="Arial" panose="020B0604020202020204" pitchFamily="34" charset="0"/>
              </a:rPr>
              <a:t>Mrs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Pha</a:t>
            </a:r>
            <a:r>
              <a:rPr lang="en-US" dirty="0">
                <a:latin typeface="Arial" panose="020B0604020202020204" pitchFamily="34" charset="0"/>
                <a:cs typeface="Arial" panose="020B0604020202020204" pitchFamily="34" charset="0"/>
              </a:rPr>
              <a:t> goes to the market twice a week to buy food for the family. </a:t>
            </a:r>
            <a:r>
              <a:rPr lang="en-US" dirty="0" err="1">
                <a:latin typeface="Arial" panose="020B0604020202020204" pitchFamily="34" charset="0"/>
                <a:cs typeface="Arial" panose="020B0604020202020204" pitchFamily="34" charset="0"/>
              </a:rPr>
              <a:t>Mr</a:t>
            </a:r>
            <a:r>
              <a:rPr lang="en-US" dirty="0">
                <a:latin typeface="Arial" panose="020B0604020202020204" pitchFamily="34" charset="0"/>
                <a:cs typeface="Arial" panose="020B0604020202020204" pitchFamily="34" charset="0"/>
              </a:rPr>
              <a:t> Lai sometimes goes hunting or cutting wood in the forests. </a:t>
            </a:r>
            <a:r>
              <a:rPr lang="en-US" dirty="0" err="1">
                <a:latin typeface="Arial" panose="020B0604020202020204" pitchFamily="34" charset="0"/>
                <a:cs typeface="Arial" panose="020B0604020202020204" pitchFamily="34" charset="0"/>
              </a:rPr>
              <a:t>Pao</a:t>
            </a:r>
            <a:r>
              <a:rPr lang="en-US" dirty="0">
                <a:latin typeface="Arial" panose="020B0604020202020204" pitchFamily="34" charset="0"/>
                <a:cs typeface="Arial" panose="020B0604020202020204" pitchFamily="34" charset="0"/>
              </a:rPr>
              <a:t> and </a:t>
            </a:r>
            <a:r>
              <a:rPr lang="en-US" dirty="0" err="1">
                <a:latin typeface="Arial" panose="020B0604020202020204" pitchFamily="34" charset="0"/>
                <a:cs typeface="Arial" panose="020B0604020202020204" pitchFamily="34" charset="0"/>
              </a:rPr>
              <a:t>Phong</a:t>
            </a:r>
            <a:r>
              <a:rPr lang="en-US" dirty="0">
                <a:latin typeface="Arial" panose="020B0604020202020204" pitchFamily="34" charset="0"/>
                <a:cs typeface="Arial" panose="020B0604020202020204" pitchFamily="34" charset="0"/>
              </a:rPr>
              <a:t> go to the primary school in the village, but </a:t>
            </a:r>
            <a:r>
              <a:rPr lang="en-US" dirty="0" err="1">
                <a:latin typeface="Arial" panose="020B0604020202020204" pitchFamily="34" charset="0"/>
                <a:cs typeface="Arial" panose="020B0604020202020204" pitchFamily="34" charset="0"/>
              </a:rPr>
              <a:t>Vang</a:t>
            </a:r>
            <a:r>
              <a:rPr lang="en-US" dirty="0">
                <a:latin typeface="Arial" panose="020B0604020202020204" pitchFamily="34" charset="0"/>
                <a:cs typeface="Arial" panose="020B0604020202020204" pitchFamily="34" charset="0"/>
              </a:rPr>
              <a:t> studies at the boarding school in the town about 15 </a:t>
            </a:r>
            <a:r>
              <a:rPr lang="en-US" dirty="0" err="1">
                <a:latin typeface="Arial" panose="020B0604020202020204" pitchFamily="34" charset="0"/>
                <a:cs typeface="Arial" panose="020B0604020202020204" pitchFamily="34" charset="0"/>
              </a:rPr>
              <a:t>kilometres</a:t>
            </a:r>
            <a:r>
              <a:rPr lang="en-US" dirty="0">
                <a:latin typeface="Arial" panose="020B0604020202020204" pitchFamily="34" charset="0"/>
                <a:cs typeface="Arial" panose="020B0604020202020204" pitchFamily="34" charset="0"/>
              </a:rPr>
              <a:t> away. He goes home at the weekend.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The family live simply and they enjoy their way of life. There are a few difficulties of course. But they say they live more happily in their stilt house than in a modern flat in the city</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400002"/>
            <a:ext cx="5049193" cy="1842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3164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328"/>
            <a:ext cx="9144000" cy="476250"/>
          </a:xfrm>
          <a:prstGeom prst="rect">
            <a:avLst/>
          </a:prstGeom>
        </p:spPr>
      </p:pic>
      <p:sp>
        <p:nvSpPr>
          <p:cNvPr id="5" name="TextBox 4"/>
          <p:cNvSpPr txBox="1"/>
          <p:nvPr/>
        </p:nvSpPr>
        <p:spPr>
          <a:xfrm>
            <a:off x="1" y="476672"/>
            <a:ext cx="9144000" cy="400110"/>
          </a:xfrm>
          <a:prstGeom prst="rect">
            <a:avLst/>
          </a:prstGeom>
          <a:noFill/>
        </p:spPr>
        <p:txBody>
          <a:bodyPr wrap="square" rtlCol="0">
            <a:spAutoFit/>
          </a:bodyPr>
          <a:lstStyle/>
          <a:p>
            <a:r>
              <a:rPr lang="en-US" sz="2000" b="1" dirty="0" smtClean="0">
                <a:solidFill>
                  <a:srgbClr val="FF0000"/>
                </a:solidFill>
                <a:latin typeface="Arial" panose="020B0604020202020204" pitchFamily="34" charset="0"/>
                <a:cs typeface="Arial" panose="020B0604020202020204" pitchFamily="34" charset="0"/>
              </a:rPr>
              <a:t>2. Now write questions for these answers.</a:t>
            </a:r>
            <a:endParaRPr lang="vi-VN" sz="2000" b="1"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1" y="876782"/>
            <a:ext cx="9144001" cy="646331"/>
          </a:xfrm>
          <a:prstGeom prst="rect">
            <a:avLst/>
          </a:prstGeom>
        </p:spPr>
        <p:txBody>
          <a:bodyPr wrap="square">
            <a:spAutoFit/>
          </a:bodyPr>
          <a:lstStyle/>
          <a:p>
            <a:r>
              <a:rPr lang="en-US" b="1" i="1" dirty="0" smtClean="0">
                <a:solidFill>
                  <a:srgbClr val="0070C0"/>
                </a:solidFill>
                <a:latin typeface="Arial" panose="020B0604020202020204" pitchFamily="34" charset="0"/>
                <a:cs typeface="Arial" panose="020B0604020202020204" pitchFamily="34" charset="0"/>
              </a:rPr>
              <a:t>Example: </a:t>
            </a:r>
            <a:r>
              <a:rPr lang="en-US" dirty="0" smtClean="0">
                <a:latin typeface="Arial" panose="020B0604020202020204" pitchFamily="34" charset="0"/>
                <a:cs typeface="Arial" panose="020B0604020202020204" pitchFamily="34" charset="0"/>
              </a:rPr>
              <a:t>Answer      →     In the north. </a:t>
            </a:r>
          </a:p>
          <a:p>
            <a:r>
              <a:rPr lang="en-US" dirty="0" smtClean="0">
                <a:latin typeface="Arial" panose="020B0604020202020204" pitchFamily="34" charset="0"/>
                <a:cs typeface="Arial" panose="020B0604020202020204" pitchFamily="34" charset="0"/>
              </a:rPr>
              <a:t>                 Question    →    Where is the small village?</a:t>
            </a:r>
            <a:endParaRPr lang="vi-VN" dirty="0">
              <a:latin typeface="Arial" panose="020B0604020202020204" pitchFamily="34" charset="0"/>
              <a:cs typeface="Arial" panose="020B0604020202020204" pitchFamily="34" charset="0"/>
            </a:endParaRPr>
          </a:p>
        </p:txBody>
      </p:sp>
      <p:sp>
        <p:nvSpPr>
          <p:cNvPr id="8" name="Rectangle 7"/>
          <p:cNvSpPr/>
          <p:nvPr/>
        </p:nvSpPr>
        <p:spPr>
          <a:xfrm>
            <a:off x="-1" y="1523113"/>
            <a:ext cx="1223412"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Answers:</a:t>
            </a:r>
            <a:endParaRPr lang="vi-VN" dirty="0"/>
          </a:p>
        </p:txBody>
      </p:sp>
      <p:sp>
        <p:nvSpPr>
          <p:cNvPr id="9" name="Rectangle 8"/>
          <p:cNvSpPr/>
          <p:nvPr/>
        </p:nvSpPr>
        <p:spPr>
          <a:xfrm>
            <a:off x="1" y="1892445"/>
            <a:ext cx="9144000" cy="4524315"/>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1.  A </a:t>
            </a:r>
            <a:r>
              <a:rPr lang="en-US" dirty="0" err="1">
                <a:latin typeface="Arial" panose="020B0604020202020204" pitchFamily="34" charset="0"/>
                <a:cs typeface="Arial" panose="020B0604020202020204" pitchFamily="34" charset="0"/>
              </a:rPr>
              <a:t>Tay</a:t>
            </a:r>
            <a:r>
              <a:rPr lang="en-US" dirty="0">
                <a:latin typeface="Arial" panose="020B0604020202020204" pitchFamily="34" charset="0"/>
                <a:cs typeface="Arial" panose="020B0604020202020204" pitchFamily="34" charset="0"/>
              </a:rPr>
              <a:t> family.</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__________________________________________________________________?</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2.  Three </a:t>
            </a:r>
            <a:r>
              <a:rPr lang="en-US" dirty="0">
                <a:latin typeface="Arial" panose="020B0604020202020204" pitchFamily="34" charset="0"/>
                <a:cs typeface="Arial" panose="020B0604020202020204" pitchFamily="34" charset="0"/>
              </a:rPr>
              <a:t>children.</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__________________________________________________________________?</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3.  Yes</a:t>
            </a:r>
            <a:r>
              <a:rPr lang="en-US" dirty="0">
                <a:latin typeface="Arial" panose="020B0604020202020204" pitchFamily="34" charset="0"/>
                <a:cs typeface="Arial" panose="020B0604020202020204" pitchFamily="34" charset="0"/>
              </a:rPr>
              <a:t>, they stay at home to look after the house.</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__________________________________________________________________?</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4.  Twice </a:t>
            </a:r>
            <a:r>
              <a:rPr lang="en-US" dirty="0">
                <a:latin typeface="Arial" panose="020B0604020202020204" pitchFamily="34" charset="0"/>
                <a:cs typeface="Arial" panose="020B0604020202020204" pitchFamily="34" charset="0"/>
              </a:rPr>
              <a:t>a week.</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__________________________________________________________________?</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5.  It </a:t>
            </a:r>
            <a:r>
              <a:rPr lang="en-US" dirty="0">
                <a:latin typeface="Arial" panose="020B0604020202020204" pitchFamily="34" charset="0"/>
                <a:cs typeface="Arial" panose="020B0604020202020204" pitchFamily="34" charset="0"/>
              </a:rPr>
              <a:t>is about 15 </a:t>
            </a:r>
            <a:r>
              <a:rPr lang="en-US" dirty="0" err="1">
                <a:latin typeface="Arial" panose="020B0604020202020204" pitchFamily="34" charset="0"/>
                <a:cs typeface="Arial" panose="020B0604020202020204" pitchFamily="34" charset="0"/>
              </a:rPr>
              <a:t>kilometres</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__________________________________________________________________?</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6.  At </a:t>
            </a:r>
            <a:r>
              <a:rPr lang="en-US" dirty="0">
                <a:latin typeface="Arial" panose="020B0604020202020204" pitchFamily="34" charset="0"/>
                <a:cs typeface="Arial" panose="020B0604020202020204" pitchFamily="34" charset="0"/>
              </a:rPr>
              <a:t>the weekend.</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__________________________________________________________________?</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7.  They </a:t>
            </a:r>
            <a:r>
              <a:rPr lang="en-US" dirty="0">
                <a:latin typeface="Arial" panose="020B0604020202020204" pitchFamily="34" charset="0"/>
                <a:cs typeface="Arial" panose="020B0604020202020204" pitchFamily="34" charset="0"/>
              </a:rPr>
              <a:t>live happily.</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__________________________________________________________________?</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8.  No</a:t>
            </a:r>
            <a:r>
              <a:rPr lang="en-US" dirty="0">
                <a:latin typeface="Arial" panose="020B0604020202020204" pitchFamily="34" charset="0"/>
                <a:cs typeface="Arial" panose="020B0604020202020204" pitchFamily="34" charset="0"/>
              </a:rPr>
              <a:t>. They like living in their stilt house.</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_________________________________________________________________ ?</a:t>
            </a:r>
            <a:endParaRPr lang="en-US" dirty="0">
              <a:latin typeface="Arial" panose="020B0604020202020204" pitchFamily="34" charset="0"/>
              <a:cs typeface="Arial" panose="020B0604020202020204" pitchFamily="34" charset="0"/>
            </a:endParaRPr>
          </a:p>
        </p:txBody>
      </p:sp>
      <p:sp>
        <p:nvSpPr>
          <p:cNvPr id="10" name="Rectangle 9"/>
          <p:cNvSpPr/>
          <p:nvPr/>
        </p:nvSpPr>
        <p:spPr>
          <a:xfrm>
            <a:off x="403081" y="2132856"/>
            <a:ext cx="2800767" cy="369332"/>
          </a:xfrm>
          <a:prstGeom prst="rect">
            <a:avLst/>
          </a:prstGeom>
        </p:spPr>
        <p:txBody>
          <a:bodyPr wrap="none">
            <a:spAutoFit/>
          </a:bodyPr>
          <a:lstStyle/>
          <a:p>
            <a:r>
              <a:rPr lang="en-US" dirty="0">
                <a:solidFill>
                  <a:srgbClr val="C00000"/>
                </a:solidFill>
                <a:latin typeface="Arial" panose="020B0604020202020204" pitchFamily="34" charset="0"/>
                <a:cs typeface="Arial" panose="020B0604020202020204" pitchFamily="34" charset="0"/>
              </a:rPr>
              <a:t>Who is living in the house</a:t>
            </a:r>
            <a:endParaRPr lang="vi-VN" dirty="0">
              <a:solidFill>
                <a:srgbClr val="C00000"/>
              </a:solidFill>
              <a:latin typeface="Arial" panose="020B0604020202020204" pitchFamily="34" charset="0"/>
              <a:cs typeface="Arial" panose="020B0604020202020204" pitchFamily="34" charset="0"/>
            </a:endParaRPr>
          </a:p>
        </p:txBody>
      </p:sp>
      <p:sp>
        <p:nvSpPr>
          <p:cNvPr id="11" name="Rectangle 10"/>
          <p:cNvSpPr/>
          <p:nvPr/>
        </p:nvSpPr>
        <p:spPr>
          <a:xfrm>
            <a:off x="403080" y="2699628"/>
            <a:ext cx="3531736" cy="369332"/>
          </a:xfrm>
          <a:prstGeom prst="rect">
            <a:avLst/>
          </a:prstGeom>
        </p:spPr>
        <p:txBody>
          <a:bodyPr wrap="none">
            <a:spAutoFit/>
          </a:bodyPr>
          <a:lstStyle/>
          <a:p>
            <a:r>
              <a:rPr lang="en-US" dirty="0">
                <a:solidFill>
                  <a:srgbClr val="C00000"/>
                </a:solidFill>
                <a:latin typeface="Arial" panose="020B0604020202020204" pitchFamily="34" charset="0"/>
                <a:cs typeface="Arial" panose="020B0604020202020204" pitchFamily="34" charset="0"/>
              </a:rPr>
              <a:t>How many children do they have</a:t>
            </a:r>
            <a:endParaRPr lang="vi-VN" dirty="0">
              <a:solidFill>
                <a:srgbClr val="C00000"/>
              </a:solidFill>
              <a:latin typeface="Arial" panose="020B0604020202020204" pitchFamily="34" charset="0"/>
              <a:cs typeface="Arial" panose="020B0604020202020204" pitchFamily="34" charset="0"/>
            </a:endParaRPr>
          </a:p>
        </p:txBody>
      </p:sp>
      <p:sp>
        <p:nvSpPr>
          <p:cNvPr id="12" name="Rectangle 11"/>
          <p:cNvSpPr/>
          <p:nvPr/>
        </p:nvSpPr>
        <p:spPr>
          <a:xfrm>
            <a:off x="403080" y="3212976"/>
            <a:ext cx="3672800" cy="369332"/>
          </a:xfrm>
          <a:prstGeom prst="rect">
            <a:avLst/>
          </a:prstGeom>
        </p:spPr>
        <p:txBody>
          <a:bodyPr wrap="none">
            <a:spAutoFit/>
          </a:bodyPr>
          <a:lstStyle/>
          <a:p>
            <a:r>
              <a:rPr lang="en-US" dirty="0">
                <a:solidFill>
                  <a:srgbClr val="C00000"/>
                </a:solidFill>
                <a:latin typeface="Arial" panose="020B0604020202020204" pitchFamily="34" charset="0"/>
                <a:cs typeface="Arial" panose="020B0604020202020204" pitchFamily="34" charset="0"/>
              </a:rPr>
              <a:t>Do the grandparents stay at home</a:t>
            </a:r>
            <a:endParaRPr lang="vi-VN" dirty="0">
              <a:solidFill>
                <a:srgbClr val="C00000"/>
              </a:solidFill>
              <a:latin typeface="Arial" panose="020B0604020202020204" pitchFamily="34" charset="0"/>
              <a:cs typeface="Arial" panose="020B0604020202020204" pitchFamily="34" charset="0"/>
            </a:endParaRPr>
          </a:p>
        </p:txBody>
      </p:sp>
      <p:sp>
        <p:nvSpPr>
          <p:cNvPr id="13" name="Rectangle 12"/>
          <p:cNvSpPr/>
          <p:nvPr/>
        </p:nvSpPr>
        <p:spPr>
          <a:xfrm>
            <a:off x="403080" y="3789040"/>
            <a:ext cx="4031873" cy="369332"/>
          </a:xfrm>
          <a:prstGeom prst="rect">
            <a:avLst/>
          </a:prstGeom>
        </p:spPr>
        <p:txBody>
          <a:bodyPr wrap="none">
            <a:spAutoFit/>
          </a:bodyPr>
          <a:lstStyle/>
          <a:p>
            <a:r>
              <a:rPr lang="en-US" dirty="0">
                <a:solidFill>
                  <a:srgbClr val="C00000"/>
                </a:solidFill>
                <a:latin typeface="Arial" panose="020B0604020202020204" pitchFamily="34" charset="0"/>
                <a:cs typeface="Arial" panose="020B0604020202020204" pitchFamily="34" charset="0"/>
              </a:rPr>
              <a:t>How often does </a:t>
            </a:r>
            <a:r>
              <a:rPr lang="en-US" dirty="0" err="1">
                <a:solidFill>
                  <a:srgbClr val="C00000"/>
                </a:solidFill>
                <a:latin typeface="Arial" panose="020B0604020202020204" pitchFamily="34" charset="0"/>
                <a:cs typeface="Arial" panose="020B0604020202020204" pitchFamily="34" charset="0"/>
              </a:rPr>
              <a:t>Mrs</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Pha</a:t>
            </a:r>
            <a:r>
              <a:rPr lang="en-US" dirty="0">
                <a:solidFill>
                  <a:srgbClr val="C00000"/>
                </a:solidFill>
                <a:latin typeface="Arial" panose="020B0604020202020204" pitchFamily="34" charset="0"/>
                <a:cs typeface="Arial" panose="020B0604020202020204" pitchFamily="34" charset="0"/>
              </a:rPr>
              <a:t> go shopping</a:t>
            </a:r>
            <a:endParaRPr lang="vi-VN" dirty="0">
              <a:solidFill>
                <a:srgbClr val="C00000"/>
              </a:solidFill>
              <a:latin typeface="Arial" panose="020B0604020202020204" pitchFamily="34" charset="0"/>
              <a:cs typeface="Arial" panose="020B0604020202020204" pitchFamily="34" charset="0"/>
            </a:endParaRPr>
          </a:p>
        </p:txBody>
      </p:sp>
      <p:sp>
        <p:nvSpPr>
          <p:cNvPr id="14" name="Rectangle 13"/>
          <p:cNvSpPr/>
          <p:nvPr/>
        </p:nvSpPr>
        <p:spPr>
          <a:xfrm>
            <a:off x="403080" y="4293096"/>
            <a:ext cx="6041128" cy="369332"/>
          </a:xfrm>
          <a:prstGeom prst="rect">
            <a:avLst/>
          </a:prstGeom>
        </p:spPr>
        <p:txBody>
          <a:bodyPr wrap="square">
            <a:spAutoFit/>
          </a:bodyPr>
          <a:lstStyle/>
          <a:p>
            <a:r>
              <a:rPr lang="en-US" dirty="0">
                <a:solidFill>
                  <a:srgbClr val="C00000"/>
                </a:solidFill>
                <a:latin typeface="Arial" panose="020B0604020202020204" pitchFamily="34" charset="0"/>
                <a:cs typeface="Arial" panose="020B0604020202020204" pitchFamily="34" charset="0"/>
              </a:rPr>
              <a:t>How far is </a:t>
            </a:r>
            <a:r>
              <a:rPr lang="en-US" dirty="0" err="1">
                <a:solidFill>
                  <a:srgbClr val="C00000"/>
                </a:solidFill>
                <a:latin typeface="Arial" panose="020B0604020202020204" pitchFamily="34" charset="0"/>
                <a:cs typeface="Arial" panose="020B0604020202020204" pitchFamily="34" charset="0"/>
              </a:rPr>
              <a:t>Vang’s</a:t>
            </a:r>
            <a:r>
              <a:rPr lang="en-US" dirty="0">
                <a:solidFill>
                  <a:srgbClr val="C00000"/>
                </a:solidFill>
                <a:latin typeface="Arial" panose="020B0604020202020204" pitchFamily="34" charset="0"/>
                <a:cs typeface="Arial" panose="020B0604020202020204" pitchFamily="34" charset="0"/>
              </a:rPr>
              <a:t> boarding </a:t>
            </a:r>
            <a:r>
              <a:rPr lang="en-US" dirty="0" smtClean="0">
                <a:solidFill>
                  <a:srgbClr val="C00000"/>
                </a:solidFill>
                <a:latin typeface="Arial" panose="020B0604020202020204" pitchFamily="34" charset="0"/>
                <a:cs typeface="Arial" panose="020B0604020202020204" pitchFamily="34" charset="0"/>
              </a:rPr>
              <a:t>school ?</a:t>
            </a:r>
            <a:r>
              <a:rPr lang="en-US" dirty="0">
                <a:solidFill>
                  <a:srgbClr val="C00000"/>
                </a:solidFill>
                <a:latin typeface="Arial" panose="020B0604020202020204" pitchFamily="34" charset="0"/>
                <a:cs typeface="Arial" panose="020B0604020202020204" pitchFamily="34" charset="0"/>
              </a:rPr>
              <a:t> / How far is the </a:t>
            </a:r>
            <a:r>
              <a:rPr lang="en-US" dirty="0" smtClean="0">
                <a:solidFill>
                  <a:srgbClr val="C00000"/>
                </a:solidFill>
                <a:latin typeface="Arial" panose="020B0604020202020204" pitchFamily="34" charset="0"/>
                <a:cs typeface="Arial" panose="020B0604020202020204" pitchFamily="34" charset="0"/>
              </a:rPr>
              <a:t>town</a:t>
            </a:r>
            <a:endParaRPr lang="vi-VN" dirty="0">
              <a:solidFill>
                <a:srgbClr val="C00000"/>
              </a:solidFill>
              <a:latin typeface="Arial" panose="020B0604020202020204" pitchFamily="34" charset="0"/>
              <a:cs typeface="Arial" panose="020B0604020202020204" pitchFamily="34" charset="0"/>
            </a:endParaRPr>
          </a:p>
        </p:txBody>
      </p:sp>
      <p:sp>
        <p:nvSpPr>
          <p:cNvPr id="15" name="Rectangle 14"/>
          <p:cNvSpPr/>
          <p:nvPr/>
        </p:nvSpPr>
        <p:spPr>
          <a:xfrm>
            <a:off x="403081" y="4869160"/>
            <a:ext cx="7182544" cy="369332"/>
          </a:xfrm>
          <a:prstGeom prst="rect">
            <a:avLst/>
          </a:prstGeom>
        </p:spPr>
        <p:txBody>
          <a:bodyPr wrap="square">
            <a:spAutoFit/>
          </a:bodyPr>
          <a:lstStyle/>
          <a:p>
            <a:r>
              <a:rPr lang="en-US" dirty="0">
                <a:solidFill>
                  <a:srgbClr val="C00000"/>
                </a:solidFill>
                <a:latin typeface="Arial" panose="020B0604020202020204" pitchFamily="34" charset="0"/>
                <a:cs typeface="Arial" panose="020B0604020202020204" pitchFamily="34" charset="0"/>
              </a:rPr>
              <a:t>When does </a:t>
            </a:r>
            <a:r>
              <a:rPr lang="en-US" dirty="0" err="1">
                <a:solidFill>
                  <a:srgbClr val="C00000"/>
                </a:solidFill>
                <a:latin typeface="Arial" panose="020B0604020202020204" pitchFamily="34" charset="0"/>
                <a:cs typeface="Arial" panose="020B0604020202020204" pitchFamily="34" charset="0"/>
              </a:rPr>
              <a:t>Vang</a:t>
            </a:r>
            <a:r>
              <a:rPr lang="en-US" dirty="0">
                <a:solidFill>
                  <a:srgbClr val="C00000"/>
                </a:solidFill>
                <a:latin typeface="Arial" panose="020B0604020202020204" pitchFamily="34" charset="0"/>
                <a:cs typeface="Arial" panose="020B0604020202020204" pitchFamily="34" charset="0"/>
              </a:rPr>
              <a:t> go home every </a:t>
            </a:r>
            <a:r>
              <a:rPr lang="en-US" dirty="0" smtClean="0">
                <a:solidFill>
                  <a:srgbClr val="C00000"/>
                </a:solidFill>
                <a:latin typeface="Arial" panose="020B0604020202020204" pitchFamily="34" charset="0"/>
                <a:cs typeface="Arial" panose="020B0604020202020204" pitchFamily="34" charset="0"/>
              </a:rPr>
              <a:t>week ?</a:t>
            </a:r>
            <a:r>
              <a:rPr lang="en-US" dirty="0">
                <a:solidFill>
                  <a:srgbClr val="C00000"/>
                </a:solidFill>
                <a:latin typeface="Arial" panose="020B0604020202020204" pitchFamily="34" charset="0"/>
                <a:cs typeface="Arial" panose="020B0604020202020204" pitchFamily="34" charset="0"/>
              </a:rPr>
              <a:t> / When does </a:t>
            </a:r>
            <a:r>
              <a:rPr lang="en-US" dirty="0" err="1">
                <a:solidFill>
                  <a:srgbClr val="C00000"/>
                </a:solidFill>
                <a:latin typeface="Arial" panose="020B0604020202020204" pitchFamily="34" charset="0"/>
                <a:cs typeface="Arial" panose="020B0604020202020204" pitchFamily="34" charset="0"/>
              </a:rPr>
              <a:t>Vang</a:t>
            </a:r>
            <a:r>
              <a:rPr lang="en-US" dirty="0">
                <a:solidFill>
                  <a:srgbClr val="C00000"/>
                </a:solidFill>
                <a:latin typeface="Arial" panose="020B0604020202020204" pitchFamily="34" charset="0"/>
                <a:cs typeface="Arial" panose="020B0604020202020204" pitchFamily="34" charset="0"/>
              </a:rPr>
              <a:t> go home</a:t>
            </a:r>
            <a:endParaRPr lang="vi-VN" dirty="0">
              <a:solidFill>
                <a:srgbClr val="C00000"/>
              </a:solidFill>
              <a:latin typeface="Arial" panose="020B0604020202020204" pitchFamily="34" charset="0"/>
              <a:cs typeface="Arial" panose="020B0604020202020204" pitchFamily="34" charset="0"/>
            </a:endParaRPr>
          </a:p>
        </p:txBody>
      </p:sp>
      <p:sp>
        <p:nvSpPr>
          <p:cNvPr id="16" name="Rectangle 15"/>
          <p:cNvSpPr/>
          <p:nvPr/>
        </p:nvSpPr>
        <p:spPr>
          <a:xfrm>
            <a:off x="403080" y="5435932"/>
            <a:ext cx="1877437" cy="369332"/>
          </a:xfrm>
          <a:prstGeom prst="rect">
            <a:avLst/>
          </a:prstGeom>
        </p:spPr>
        <p:txBody>
          <a:bodyPr wrap="none">
            <a:spAutoFit/>
          </a:bodyPr>
          <a:lstStyle/>
          <a:p>
            <a:r>
              <a:rPr lang="vi-VN" dirty="0">
                <a:solidFill>
                  <a:srgbClr val="C00000"/>
                </a:solidFill>
              </a:rPr>
              <a:t>How do they live</a:t>
            </a:r>
          </a:p>
        </p:txBody>
      </p:sp>
      <p:sp>
        <p:nvSpPr>
          <p:cNvPr id="17" name="Rectangle 16"/>
          <p:cNvSpPr/>
          <p:nvPr/>
        </p:nvSpPr>
        <p:spPr>
          <a:xfrm>
            <a:off x="403081" y="5995818"/>
            <a:ext cx="8694712" cy="353943"/>
          </a:xfrm>
          <a:prstGeom prst="rect">
            <a:avLst/>
          </a:prstGeom>
        </p:spPr>
        <p:txBody>
          <a:bodyPr wrap="square">
            <a:spAutoFit/>
          </a:bodyPr>
          <a:lstStyle/>
          <a:p>
            <a:r>
              <a:rPr lang="en-US" sz="1700" dirty="0">
                <a:solidFill>
                  <a:srgbClr val="C00000"/>
                </a:solidFill>
                <a:latin typeface="Arial" panose="020B0604020202020204" pitchFamily="34" charset="0"/>
                <a:cs typeface="Arial" panose="020B0604020202020204" pitchFamily="34" charset="0"/>
              </a:rPr>
              <a:t>Would they like to live in a modern flat in the </a:t>
            </a:r>
            <a:r>
              <a:rPr lang="en-US" sz="1700" dirty="0" smtClean="0">
                <a:solidFill>
                  <a:srgbClr val="C00000"/>
                </a:solidFill>
                <a:latin typeface="Arial" panose="020B0604020202020204" pitchFamily="34" charset="0"/>
                <a:cs typeface="Arial" panose="020B0604020202020204" pitchFamily="34" charset="0"/>
              </a:rPr>
              <a:t>city ?</a:t>
            </a:r>
            <a:r>
              <a:rPr lang="en-US" sz="1700" dirty="0">
                <a:solidFill>
                  <a:srgbClr val="C00000"/>
                </a:solidFill>
                <a:latin typeface="Arial" panose="020B0604020202020204" pitchFamily="34" charset="0"/>
                <a:cs typeface="Arial" panose="020B0604020202020204" pitchFamily="34" charset="0"/>
              </a:rPr>
              <a:t> / Would they like to live in the city</a:t>
            </a:r>
            <a:endParaRPr lang="vi-VN" sz="17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919972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328"/>
            <a:ext cx="9144000" cy="47625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672"/>
            <a:ext cx="9144000"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942630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328"/>
            <a:ext cx="9144000" cy="476250"/>
          </a:xfrm>
          <a:prstGeom prst="rect">
            <a:avLst/>
          </a:prstGeom>
        </p:spPr>
      </p:pic>
      <p:sp>
        <p:nvSpPr>
          <p:cNvPr id="4" name="TextBox 3"/>
          <p:cNvSpPr txBox="1"/>
          <p:nvPr/>
        </p:nvSpPr>
        <p:spPr>
          <a:xfrm>
            <a:off x="1" y="476672"/>
            <a:ext cx="9144000" cy="461665"/>
          </a:xfrm>
          <a:prstGeom prst="rect">
            <a:avLst/>
          </a:prstGeom>
          <a:noFill/>
        </p:spPr>
        <p:txBody>
          <a:bodyPr wrap="square" rtlCol="0">
            <a:spAutoFit/>
          </a:bodyPr>
          <a:lstStyle/>
          <a:p>
            <a:r>
              <a:rPr lang="en-US" sz="2400" b="1" dirty="0" smtClean="0">
                <a:solidFill>
                  <a:srgbClr val="FF0000"/>
                </a:solidFill>
                <a:latin typeface="Arial" panose="020B0604020202020204" pitchFamily="34" charset="0"/>
                <a:cs typeface="Arial" panose="020B0604020202020204" pitchFamily="34" charset="0"/>
              </a:rPr>
              <a:t>3. Complete the questions using the right question words.</a:t>
            </a:r>
            <a:endParaRPr lang="vi-VN" sz="24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1" y="1175261"/>
            <a:ext cx="9144000" cy="3477875"/>
          </a:xfrm>
          <a:prstGeom prst="rect">
            <a:avLst/>
          </a:prstGeom>
        </p:spPr>
        <p:txBody>
          <a:bodyPr wrap="square">
            <a:spAutoFit/>
          </a:bodyPr>
          <a:lstStyle/>
          <a:p>
            <a:r>
              <a:rPr lang="en-US" sz="2200" b="1" dirty="0">
                <a:latin typeface="Arial" panose="020B0604020202020204" pitchFamily="34" charset="0"/>
                <a:cs typeface="Arial" panose="020B0604020202020204" pitchFamily="34" charset="0"/>
              </a:rPr>
              <a:t>A:</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______</a:t>
            </a:r>
            <a:r>
              <a:rPr lang="en-US" sz="2200" dirty="0">
                <a:latin typeface="Arial" panose="020B0604020202020204" pitchFamily="34" charset="0"/>
                <a:cs typeface="Arial" panose="020B0604020202020204" pitchFamily="34" charset="0"/>
              </a:rPr>
              <a:t> is the class monitor?</a:t>
            </a:r>
          </a:p>
          <a:p>
            <a:r>
              <a:rPr lang="en-US" sz="2200" b="1" dirty="0">
                <a:latin typeface="Arial" panose="020B0604020202020204" pitchFamily="34" charset="0"/>
                <a:cs typeface="Arial" panose="020B0604020202020204" pitchFamily="34" charset="0"/>
              </a:rPr>
              <a:t>B:</a:t>
            </a:r>
            <a:r>
              <a:rPr lang="en-US" sz="2200" dirty="0">
                <a:latin typeface="Arial" panose="020B0604020202020204" pitchFamily="34" charset="0"/>
                <a:cs typeface="Arial" panose="020B0604020202020204" pitchFamily="34" charset="0"/>
              </a:rPr>
              <a:t> Dan is.</a:t>
            </a:r>
          </a:p>
          <a:p>
            <a:r>
              <a:rPr lang="en-US" sz="2200" b="1" dirty="0">
                <a:latin typeface="Arial" panose="020B0604020202020204" pitchFamily="34" charset="0"/>
                <a:cs typeface="Arial" panose="020B0604020202020204" pitchFamily="34" charset="0"/>
              </a:rPr>
              <a:t>A:</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______</a:t>
            </a:r>
            <a:r>
              <a:rPr lang="en-US" sz="2200" dirty="0">
                <a:latin typeface="Arial" panose="020B0604020202020204" pitchFamily="34" charset="0"/>
                <a:cs typeface="Arial" panose="020B0604020202020204" pitchFamily="34" charset="0"/>
              </a:rPr>
              <a:t> is the biggest house in this village?</a:t>
            </a:r>
          </a:p>
          <a:p>
            <a:r>
              <a:rPr lang="en-US" sz="2200" b="1" dirty="0">
                <a:latin typeface="Arial" panose="020B0604020202020204" pitchFamily="34" charset="0"/>
                <a:cs typeface="Arial" panose="020B0604020202020204" pitchFamily="34" charset="0"/>
              </a:rPr>
              <a:t>B:</a:t>
            </a:r>
            <a:r>
              <a:rPr lang="en-US" sz="2200" dirty="0">
                <a:latin typeface="Arial" panose="020B0604020202020204" pitchFamily="34" charset="0"/>
                <a:cs typeface="Arial" panose="020B0604020202020204" pitchFamily="34" charset="0"/>
              </a:rPr>
              <a:t> The communal house (</a:t>
            </a:r>
            <a:r>
              <a:rPr lang="en-US" sz="2200" dirty="0" err="1">
                <a:latin typeface="Arial" panose="020B0604020202020204" pitchFamily="34" charset="0"/>
                <a:cs typeface="Arial" panose="020B0604020202020204" pitchFamily="34" charset="0"/>
              </a:rPr>
              <a:t>nha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rong</a:t>
            </a:r>
            <a:r>
              <a:rPr lang="en-US" sz="2200" dirty="0">
                <a:latin typeface="Arial" panose="020B0604020202020204" pitchFamily="34" charset="0"/>
                <a:cs typeface="Arial" panose="020B0604020202020204" pitchFamily="34" charset="0"/>
              </a:rPr>
              <a:t>) is.</a:t>
            </a:r>
          </a:p>
          <a:p>
            <a:r>
              <a:rPr lang="en-US" sz="2200" b="1" dirty="0">
                <a:latin typeface="Arial" panose="020B0604020202020204" pitchFamily="34" charset="0"/>
                <a:cs typeface="Arial" panose="020B0604020202020204" pitchFamily="34" charset="0"/>
              </a:rPr>
              <a:t>A:</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______ do </a:t>
            </a:r>
            <a:r>
              <a:rPr lang="en-US" sz="2200" dirty="0">
                <a:latin typeface="Arial" panose="020B0604020202020204" pitchFamily="34" charset="0"/>
                <a:cs typeface="Arial" panose="020B0604020202020204" pitchFamily="34" charset="0"/>
              </a:rPr>
              <a:t>you think is the most interesting museum in Ha </a:t>
            </a:r>
            <a:r>
              <a:rPr lang="en-US" sz="2200" dirty="0" err="1">
                <a:latin typeface="Arial" panose="020B0604020202020204" pitchFamily="34" charset="0"/>
                <a:cs typeface="Arial" panose="020B0604020202020204" pitchFamily="34" charset="0"/>
              </a:rPr>
              <a:t>Noi</a:t>
            </a:r>
            <a:r>
              <a:rPr lang="en-US" sz="2200" dirty="0">
                <a:latin typeface="Arial" panose="020B0604020202020204" pitchFamily="34" charset="0"/>
                <a:cs typeface="Arial" panose="020B0604020202020204" pitchFamily="34" charset="0"/>
              </a:rPr>
              <a:t>?</a:t>
            </a:r>
          </a:p>
          <a:p>
            <a:r>
              <a:rPr lang="en-US" sz="2200" b="1" dirty="0">
                <a:latin typeface="Arial" panose="020B0604020202020204" pitchFamily="34" charset="0"/>
                <a:cs typeface="Arial" panose="020B0604020202020204" pitchFamily="34" charset="0"/>
              </a:rPr>
              <a:t>B:</a:t>
            </a:r>
            <a:r>
              <a:rPr lang="en-US" sz="2200" dirty="0">
                <a:latin typeface="Arial" panose="020B0604020202020204" pitchFamily="34" charset="0"/>
                <a:cs typeface="Arial" panose="020B0604020202020204" pitchFamily="34" charset="0"/>
              </a:rPr>
              <a:t> The Museum of Ethnology.</a:t>
            </a:r>
          </a:p>
          <a:p>
            <a:r>
              <a:rPr lang="en-US" sz="2200" b="1" dirty="0">
                <a:latin typeface="Arial" panose="020B0604020202020204" pitchFamily="34" charset="0"/>
                <a:cs typeface="Arial" panose="020B0604020202020204" pitchFamily="34" charset="0"/>
              </a:rPr>
              <a:t>A</a:t>
            </a:r>
            <a:r>
              <a:rPr lang="en-US" sz="2200" b="1" dirty="0" smtClean="0">
                <a:latin typeface="Arial" panose="020B0604020202020204" pitchFamily="34" charset="0"/>
                <a:cs typeface="Arial" panose="020B0604020202020204" pitchFamily="34" charset="0"/>
              </a:rPr>
              <a:t>:</a:t>
            </a:r>
            <a:r>
              <a:rPr lang="en-US" sz="2200" dirty="0" smtClean="0">
                <a:latin typeface="Arial" panose="020B0604020202020204" pitchFamily="34" charset="0"/>
                <a:cs typeface="Arial" panose="020B0604020202020204" pitchFamily="34" charset="0"/>
              </a:rPr>
              <a:t> ______ is </a:t>
            </a:r>
            <a:r>
              <a:rPr lang="en-US" sz="2200" dirty="0">
                <a:latin typeface="Arial" panose="020B0604020202020204" pitchFamily="34" charset="0"/>
                <a:cs typeface="Arial" panose="020B0604020202020204" pitchFamily="34" charset="0"/>
              </a:rPr>
              <a:t>more </a:t>
            </a:r>
            <a:r>
              <a:rPr lang="en-US" sz="2200" dirty="0" err="1">
                <a:latin typeface="Arial" panose="020B0604020202020204" pitchFamily="34" charset="0"/>
                <a:cs typeface="Arial" panose="020B0604020202020204" pitchFamily="34" charset="0"/>
              </a:rPr>
              <a:t>colourful</a:t>
            </a:r>
            <a:r>
              <a:rPr lang="en-US" sz="2200" dirty="0">
                <a:latin typeface="Arial" panose="020B0604020202020204" pitchFamily="34" charset="0"/>
                <a:cs typeface="Arial" panose="020B0604020202020204" pitchFamily="34" charset="0"/>
              </a:rPr>
              <a:t>, the </a:t>
            </a:r>
            <a:r>
              <a:rPr lang="en-US" sz="2200" dirty="0" err="1">
                <a:latin typeface="Arial" panose="020B0604020202020204" pitchFamily="34" charset="0"/>
                <a:cs typeface="Arial" panose="020B0604020202020204" pitchFamily="34" charset="0"/>
              </a:rPr>
              <a:t>Nung’s</a:t>
            </a:r>
            <a:r>
              <a:rPr lang="en-US" sz="2200" dirty="0">
                <a:latin typeface="Arial" panose="020B0604020202020204" pitchFamily="34" charset="0"/>
                <a:cs typeface="Arial" panose="020B0604020202020204" pitchFamily="34" charset="0"/>
              </a:rPr>
              <a:t> or the </a:t>
            </a:r>
            <a:r>
              <a:rPr lang="en-US" sz="2200" dirty="0" err="1">
                <a:latin typeface="Arial" panose="020B0604020202020204" pitchFamily="34" charset="0"/>
                <a:cs typeface="Arial" panose="020B0604020202020204" pitchFamily="34" charset="0"/>
              </a:rPr>
              <a:t>Hoa’s</a:t>
            </a:r>
            <a:r>
              <a:rPr lang="en-US" sz="2200" dirty="0">
                <a:latin typeface="Arial" panose="020B0604020202020204" pitchFamily="34" charset="0"/>
                <a:cs typeface="Arial" panose="020B0604020202020204" pitchFamily="34" charset="0"/>
              </a:rPr>
              <a:t> costume?</a:t>
            </a:r>
          </a:p>
          <a:p>
            <a:r>
              <a:rPr lang="en-US" sz="2200" b="1" dirty="0">
                <a:latin typeface="Arial" panose="020B0604020202020204" pitchFamily="34" charset="0"/>
                <a:cs typeface="Arial" panose="020B0604020202020204" pitchFamily="34" charset="0"/>
              </a:rPr>
              <a:t>B:</a:t>
            </a:r>
            <a:r>
              <a:rPr lang="en-US" sz="2200" dirty="0">
                <a:latin typeface="Arial" panose="020B0604020202020204" pitchFamily="34" charset="0"/>
                <a:cs typeface="Arial" panose="020B0604020202020204" pitchFamily="34" charset="0"/>
              </a:rPr>
              <a:t> The </a:t>
            </a:r>
            <a:r>
              <a:rPr lang="en-US" sz="2200" dirty="0" err="1">
                <a:latin typeface="Arial" panose="020B0604020202020204" pitchFamily="34" charset="0"/>
                <a:cs typeface="Arial" panose="020B0604020202020204" pitchFamily="34" charset="0"/>
              </a:rPr>
              <a:t>Hoa’s</a:t>
            </a:r>
            <a:r>
              <a:rPr lang="en-US" sz="2200" dirty="0">
                <a:latin typeface="Arial" panose="020B0604020202020204" pitchFamily="34" charset="0"/>
                <a:cs typeface="Arial" panose="020B0604020202020204" pitchFamily="34" charset="0"/>
              </a:rPr>
              <a:t>, of course.</a:t>
            </a:r>
          </a:p>
          <a:p>
            <a:r>
              <a:rPr lang="en-US" sz="2200" b="1" dirty="0">
                <a:latin typeface="Arial" panose="020B0604020202020204" pitchFamily="34" charset="0"/>
                <a:cs typeface="Arial" panose="020B0604020202020204" pitchFamily="34" charset="0"/>
              </a:rPr>
              <a:t>A</a:t>
            </a:r>
            <a:r>
              <a:rPr lang="en-US" sz="2200" b="1" dirty="0" smtClean="0">
                <a:latin typeface="Arial" panose="020B0604020202020204" pitchFamily="34" charset="0"/>
                <a:cs typeface="Arial" panose="020B0604020202020204" pitchFamily="34" charset="0"/>
              </a:rPr>
              <a:t>:</a:t>
            </a:r>
            <a:r>
              <a:rPr lang="en-US" sz="2200" dirty="0" smtClean="0">
                <a:latin typeface="Arial" panose="020B0604020202020204" pitchFamily="34" charset="0"/>
                <a:cs typeface="Arial" panose="020B0604020202020204" pitchFamily="34" charset="0"/>
              </a:rPr>
              <a:t> ______ is </a:t>
            </a:r>
            <a:r>
              <a:rPr lang="en-US" sz="2200" dirty="0">
                <a:latin typeface="Arial" panose="020B0604020202020204" pitchFamily="34" charset="0"/>
                <a:cs typeface="Arial" panose="020B0604020202020204" pitchFamily="34" charset="0"/>
              </a:rPr>
              <a:t>the waterwheel used for?</a:t>
            </a:r>
          </a:p>
          <a:p>
            <a:r>
              <a:rPr lang="en-US" sz="2200" b="1" dirty="0">
                <a:latin typeface="Arial" panose="020B0604020202020204" pitchFamily="34" charset="0"/>
                <a:cs typeface="Arial" panose="020B0604020202020204" pitchFamily="34" charset="0"/>
              </a:rPr>
              <a:t>B:</a:t>
            </a:r>
            <a:r>
              <a:rPr lang="en-US" sz="2200" dirty="0">
                <a:latin typeface="Arial" panose="020B0604020202020204" pitchFamily="34" charset="0"/>
                <a:cs typeface="Arial" panose="020B0604020202020204" pitchFamily="34" charset="0"/>
              </a:rPr>
              <a:t> It is used to get water to the fields.</a:t>
            </a:r>
          </a:p>
        </p:txBody>
      </p:sp>
      <p:sp>
        <p:nvSpPr>
          <p:cNvPr id="6" name="Rectangle 5"/>
          <p:cNvSpPr/>
          <p:nvPr/>
        </p:nvSpPr>
        <p:spPr>
          <a:xfrm>
            <a:off x="545046" y="1163869"/>
            <a:ext cx="760144"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Who</a:t>
            </a:r>
            <a:endParaRPr lang="en-U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7" name="Rectangle 6"/>
          <p:cNvSpPr/>
          <p:nvPr/>
        </p:nvSpPr>
        <p:spPr>
          <a:xfrm>
            <a:off x="432034" y="1782835"/>
            <a:ext cx="986167"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Which</a:t>
            </a:r>
            <a:endParaRPr lang="en-U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9" name="Rectangle 8"/>
          <p:cNvSpPr/>
          <p:nvPr/>
        </p:nvSpPr>
        <p:spPr>
          <a:xfrm>
            <a:off x="506571" y="3789040"/>
            <a:ext cx="837088"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What</a:t>
            </a:r>
            <a:endParaRPr lang="en-U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10" name="Rectangle 9"/>
          <p:cNvSpPr/>
          <p:nvPr/>
        </p:nvSpPr>
        <p:spPr>
          <a:xfrm>
            <a:off x="432032" y="3140968"/>
            <a:ext cx="986167"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Which</a:t>
            </a:r>
            <a:endParaRPr lang="en-U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11" name="Rectangle 10"/>
          <p:cNvSpPr/>
          <p:nvPr/>
        </p:nvSpPr>
        <p:spPr>
          <a:xfrm>
            <a:off x="432033" y="2452533"/>
            <a:ext cx="986167"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Which</a:t>
            </a:r>
            <a:endParaRPr lang="en-U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1486435"/>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328"/>
            <a:ext cx="9144000" cy="476250"/>
          </a:xfrm>
          <a:prstGeom prst="rect">
            <a:avLst/>
          </a:prstGeom>
        </p:spPr>
      </p:pic>
      <p:sp>
        <p:nvSpPr>
          <p:cNvPr id="4" name="TextBox 3"/>
          <p:cNvSpPr txBox="1"/>
          <p:nvPr/>
        </p:nvSpPr>
        <p:spPr>
          <a:xfrm>
            <a:off x="1" y="476672"/>
            <a:ext cx="9144000" cy="461665"/>
          </a:xfrm>
          <a:prstGeom prst="rect">
            <a:avLst/>
          </a:prstGeom>
          <a:noFill/>
        </p:spPr>
        <p:txBody>
          <a:bodyPr wrap="square" rtlCol="0">
            <a:spAutoFit/>
          </a:bodyPr>
          <a:lstStyle/>
          <a:p>
            <a:r>
              <a:rPr lang="en-US" sz="2400" b="1" dirty="0" smtClean="0">
                <a:solidFill>
                  <a:srgbClr val="FF0000"/>
                </a:solidFill>
                <a:latin typeface="Arial" panose="020B0604020202020204" pitchFamily="34" charset="0"/>
                <a:cs typeface="Arial" panose="020B0604020202020204" pitchFamily="34" charset="0"/>
              </a:rPr>
              <a:t>4. Work in pairs. Make questions and answer them.</a:t>
            </a:r>
            <a:endParaRPr lang="vi-VN" sz="24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0" y="1268760"/>
            <a:ext cx="9144000" cy="4708981"/>
          </a:xfrm>
          <a:prstGeom prst="rect">
            <a:avLst/>
          </a:prstGeom>
        </p:spPr>
        <p:txBody>
          <a:bodyPr wrap="square">
            <a:spAutoFit/>
          </a:bodyPr>
          <a:lstStyle/>
          <a:p>
            <a:pPr marL="342900" indent="-342900">
              <a:buAutoNum type="arabicPeriod"/>
            </a:pPr>
            <a:r>
              <a:rPr lang="en-US" sz="2000" dirty="0" smtClean="0">
                <a:latin typeface="Arial" panose="020B0604020202020204" pitchFamily="34" charset="0"/>
                <a:cs typeface="Arial" panose="020B0604020202020204" pitchFamily="34" charset="0"/>
              </a:rPr>
              <a:t>Who</a:t>
            </a:r>
            <a:r>
              <a:rPr lang="en-US" sz="2000" dirty="0">
                <a:latin typeface="Arial" panose="020B0604020202020204" pitchFamily="34" charset="0"/>
                <a:cs typeface="Arial" panose="020B0604020202020204" pitchFamily="34" charset="0"/>
              </a:rPr>
              <a:t>/ do/ shopping/ your family</a:t>
            </a:r>
            <a:r>
              <a:rPr lang="en-US" sz="2000" dirty="0" smtClean="0">
                <a:latin typeface="Arial" panose="020B0604020202020204" pitchFamily="34" charset="0"/>
                <a:cs typeface="Arial" panose="020B0604020202020204" pitchFamily="34" charset="0"/>
              </a:rPr>
              <a:t>?</a:t>
            </a:r>
          </a:p>
          <a:p>
            <a:r>
              <a:rPr lang="en-US" sz="2000" dirty="0" smtClean="0">
                <a:latin typeface="Arial" panose="020B0604020202020204" pitchFamily="34" charset="0"/>
                <a:cs typeface="Arial" panose="020B0604020202020204" pitchFamily="34" charset="0"/>
              </a:rPr>
              <a:t>       ____________________________________________________________</a:t>
            </a:r>
            <a:endParaRPr lang="en-US" sz="2000" dirty="0">
              <a:latin typeface="Arial" panose="020B0604020202020204" pitchFamily="34" charset="0"/>
              <a:cs typeface="Arial" panose="020B0604020202020204" pitchFamily="34" charset="0"/>
            </a:endParaRPr>
          </a:p>
          <a:p>
            <a:pPr marL="342900" indent="-342900">
              <a:buAutoNum type="arabicPeriod" startAt="2"/>
            </a:pPr>
            <a:r>
              <a:rPr lang="en-US" sz="2000" dirty="0" smtClean="0">
                <a:latin typeface="Arial" panose="020B0604020202020204" pitchFamily="34" charset="0"/>
                <a:cs typeface="Arial" panose="020B0604020202020204" pitchFamily="34" charset="0"/>
              </a:rPr>
              <a:t>Who</a:t>
            </a:r>
            <a:r>
              <a:rPr lang="en-US" sz="2000" dirty="0">
                <a:latin typeface="Arial" panose="020B0604020202020204" pitchFamily="34" charset="0"/>
                <a:cs typeface="Arial" panose="020B0604020202020204" pitchFamily="34" charset="0"/>
              </a:rPr>
              <a:t>/ principal/ our school</a:t>
            </a:r>
            <a:r>
              <a:rPr lang="en-US" sz="2000" dirty="0" smtClean="0">
                <a:latin typeface="Arial" panose="020B0604020202020204" pitchFamily="34" charset="0"/>
                <a:cs typeface="Arial" panose="020B0604020202020204" pitchFamily="34" charset="0"/>
              </a:rPr>
              <a:t>?</a:t>
            </a:r>
          </a:p>
          <a:p>
            <a:r>
              <a:rPr lang="en-US" sz="2000" dirty="0" smtClean="0">
                <a:latin typeface="Arial" panose="020B0604020202020204" pitchFamily="34" charset="0"/>
                <a:cs typeface="Arial" panose="020B0604020202020204" pitchFamily="34" charset="0"/>
              </a:rPr>
              <a:t>       ____________________________________________________________</a:t>
            </a:r>
            <a:endParaRPr lang="en-US" sz="2000" dirty="0">
              <a:latin typeface="Arial" panose="020B0604020202020204" pitchFamily="34" charset="0"/>
              <a:cs typeface="Arial" panose="020B0604020202020204" pitchFamily="34" charset="0"/>
            </a:endParaRPr>
          </a:p>
          <a:p>
            <a:pPr marL="342900" indent="-342900">
              <a:buAutoNum type="arabicPeriod" startAt="3"/>
            </a:pPr>
            <a:r>
              <a:rPr lang="en-US" sz="2000" dirty="0" smtClean="0">
                <a:latin typeface="Arial" panose="020B0604020202020204" pitchFamily="34" charset="0"/>
                <a:cs typeface="Arial" panose="020B0604020202020204" pitchFamily="34" charset="0"/>
              </a:rPr>
              <a:t>Which </a:t>
            </a:r>
            <a:r>
              <a:rPr lang="en-US" sz="2000" dirty="0">
                <a:latin typeface="Arial" panose="020B0604020202020204" pitchFamily="34" charset="0"/>
                <a:cs typeface="Arial" panose="020B0604020202020204" pitchFamily="34" charset="0"/>
              </a:rPr>
              <a:t>subject/ like better/ English/ </a:t>
            </a:r>
            <a:r>
              <a:rPr lang="en-US" sz="2000" dirty="0" err="1">
                <a:latin typeface="Arial" panose="020B0604020202020204" pitchFamily="34" charset="0"/>
                <a:cs typeface="Arial" panose="020B0604020202020204" pitchFamily="34" charset="0"/>
              </a:rPr>
              <a:t>Maths</a:t>
            </a:r>
            <a:r>
              <a:rPr lang="en-US" sz="2000" dirty="0" smtClean="0">
                <a:latin typeface="Arial" panose="020B0604020202020204" pitchFamily="34" charset="0"/>
                <a:cs typeface="Arial" panose="020B0604020202020204" pitchFamily="34" charset="0"/>
              </a:rPr>
              <a:t>?</a:t>
            </a:r>
          </a:p>
          <a:p>
            <a:r>
              <a:rPr lang="en-US" sz="2000" dirty="0" smtClean="0">
                <a:latin typeface="Arial" panose="020B0604020202020204" pitchFamily="34" charset="0"/>
                <a:cs typeface="Arial" panose="020B0604020202020204" pitchFamily="34" charset="0"/>
              </a:rPr>
              <a:t>       ____________________________________________________________</a:t>
            </a:r>
            <a:endParaRPr lang="en-US" sz="2000" dirty="0">
              <a:latin typeface="Arial" panose="020B0604020202020204" pitchFamily="34" charset="0"/>
              <a:cs typeface="Arial" panose="020B0604020202020204" pitchFamily="34" charset="0"/>
            </a:endParaRPr>
          </a:p>
          <a:p>
            <a:pPr marL="342900" indent="-342900">
              <a:buAutoNum type="arabicPeriod" startAt="4"/>
            </a:pPr>
            <a:r>
              <a:rPr lang="en-US" sz="2000" dirty="0" smtClean="0">
                <a:latin typeface="Arial" panose="020B0604020202020204" pitchFamily="34" charset="0"/>
                <a:cs typeface="Arial" panose="020B0604020202020204" pitchFamily="34" charset="0"/>
              </a:rPr>
              <a:t>What</a:t>
            </a:r>
            <a:r>
              <a:rPr lang="en-US" sz="2000" dirty="0">
                <a:latin typeface="Arial" panose="020B0604020202020204" pitchFamily="34" charset="0"/>
                <a:cs typeface="Arial" panose="020B0604020202020204" pitchFamily="34" charset="0"/>
              </a:rPr>
              <a:t>/ most important festival/ Viet Nam</a:t>
            </a:r>
            <a:r>
              <a:rPr lang="en-US" sz="2000" dirty="0" smtClean="0">
                <a:latin typeface="Arial" panose="020B0604020202020204" pitchFamily="34" charset="0"/>
                <a:cs typeface="Arial" panose="020B0604020202020204" pitchFamily="34" charset="0"/>
              </a:rPr>
              <a:t>?</a:t>
            </a:r>
          </a:p>
          <a:p>
            <a:r>
              <a:rPr lang="en-US" sz="2000" dirty="0" smtClean="0">
                <a:latin typeface="Arial" panose="020B0604020202020204" pitchFamily="34" charset="0"/>
                <a:cs typeface="Arial" panose="020B0604020202020204" pitchFamily="34" charset="0"/>
              </a:rPr>
              <a:t>       ____________________________________________________________</a:t>
            </a:r>
            <a:endParaRPr lang="en-US" sz="2000" dirty="0">
              <a:latin typeface="Arial" panose="020B0604020202020204" pitchFamily="34" charset="0"/>
              <a:cs typeface="Arial" panose="020B0604020202020204" pitchFamily="34" charset="0"/>
            </a:endParaRPr>
          </a:p>
          <a:p>
            <a:pPr marL="342900" indent="-342900">
              <a:buAutoNum type="arabicPeriod" startAt="5"/>
            </a:pPr>
            <a:r>
              <a:rPr lang="en-US" sz="2000" dirty="0" smtClean="0">
                <a:latin typeface="Arial" panose="020B0604020202020204" pitchFamily="34" charset="0"/>
                <a:cs typeface="Arial" panose="020B0604020202020204" pitchFamily="34" charset="0"/>
              </a:rPr>
              <a:t>Which </a:t>
            </a:r>
            <a:r>
              <a:rPr lang="en-US" sz="2000" dirty="0">
                <a:latin typeface="Arial" panose="020B0604020202020204" pitchFamily="34" charset="0"/>
                <a:cs typeface="Arial" panose="020B0604020202020204" pitchFamily="34" charset="0"/>
              </a:rPr>
              <a:t>ethnic group/ larger population/ Khmer/ Cham</a:t>
            </a:r>
            <a:r>
              <a:rPr lang="en-US" sz="2000" dirty="0" smtClean="0">
                <a:latin typeface="Arial" panose="020B0604020202020204" pitchFamily="34" charset="0"/>
                <a:cs typeface="Arial" panose="020B0604020202020204" pitchFamily="34" charset="0"/>
              </a:rPr>
              <a:t>?</a:t>
            </a:r>
          </a:p>
          <a:p>
            <a:r>
              <a:rPr lang="en-US" sz="2000" dirty="0" smtClean="0">
                <a:latin typeface="Arial" panose="020B0604020202020204" pitchFamily="34" charset="0"/>
                <a:cs typeface="Arial" panose="020B0604020202020204" pitchFamily="34" charset="0"/>
              </a:rPr>
              <a:t>       ____________________________________________________________</a:t>
            </a:r>
            <a:endParaRPr lang="en-US" sz="2000" dirty="0">
              <a:latin typeface="Arial" panose="020B0604020202020204" pitchFamily="34" charset="0"/>
              <a:cs typeface="Arial" panose="020B0604020202020204" pitchFamily="34" charset="0"/>
            </a:endParaRPr>
          </a:p>
        </p:txBody>
      </p:sp>
      <p:sp>
        <p:nvSpPr>
          <p:cNvPr id="6" name="Rectangle 5"/>
          <p:cNvSpPr/>
          <p:nvPr/>
        </p:nvSpPr>
        <p:spPr>
          <a:xfrm>
            <a:off x="394965" y="1848303"/>
            <a:ext cx="4506362" cy="369332"/>
          </a:xfrm>
          <a:prstGeom prst="rect">
            <a:avLst/>
          </a:prstGeom>
        </p:spPr>
        <p:txBody>
          <a:bodyPr wrap="none">
            <a:spAutoFit/>
          </a:bodyPr>
          <a:lstStyle/>
          <a:p>
            <a:r>
              <a:rPr lang="en-US" b="1" i="1" dirty="0">
                <a:solidFill>
                  <a:srgbClr val="FFC000"/>
                </a:solidFill>
                <a:latin typeface="Arial" panose="020B0604020202020204" pitchFamily="34" charset="0"/>
                <a:cs typeface="Arial" panose="020B0604020202020204" pitchFamily="34" charset="0"/>
              </a:rPr>
              <a:t>Who does the shopping in your family?</a:t>
            </a:r>
            <a:endParaRPr lang="vi-VN" b="1" i="1" dirty="0">
              <a:solidFill>
                <a:srgbClr val="FFC000"/>
              </a:solidFill>
              <a:latin typeface="Arial" panose="020B0604020202020204" pitchFamily="34" charset="0"/>
              <a:cs typeface="Arial" panose="020B0604020202020204" pitchFamily="34" charset="0"/>
            </a:endParaRPr>
          </a:p>
        </p:txBody>
      </p:sp>
      <p:sp>
        <p:nvSpPr>
          <p:cNvPr id="7" name="Rectangle 6"/>
          <p:cNvSpPr/>
          <p:nvPr/>
        </p:nvSpPr>
        <p:spPr>
          <a:xfrm>
            <a:off x="488521" y="2708920"/>
            <a:ext cx="4032448" cy="369332"/>
          </a:xfrm>
          <a:prstGeom prst="rect">
            <a:avLst/>
          </a:prstGeom>
        </p:spPr>
        <p:txBody>
          <a:bodyPr wrap="square">
            <a:spAutoFit/>
          </a:bodyPr>
          <a:lstStyle/>
          <a:p>
            <a:r>
              <a:rPr lang="en-US" b="1" i="1" dirty="0">
                <a:solidFill>
                  <a:srgbClr val="FFC000"/>
                </a:solidFill>
                <a:latin typeface="Arial" panose="020B0604020202020204" pitchFamily="34" charset="0"/>
                <a:cs typeface="Arial" panose="020B0604020202020204" pitchFamily="34" charset="0"/>
              </a:rPr>
              <a:t>Who is the principal of our school</a:t>
            </a:r>
            <a:r>
              <a:rPr lang="en-US" b="1" i="1" dirty="0" smtClean="0">
                <a:solidFill>
                  <a:srgbClr val="FFC000"/>
                </a:solidFill>
                <a:latin typeface="Arial" panose="020B0604020202020204" pitchFamily="34" charset="0"/>
                <a:cs typeface="Arial" panose="020B0604020202020204" pitchFamily="34" charset="0"/>
              </a:rPr>
              <a:t>?</a:t>
            </a:r>
            <a:endParaRPr lang="en-US" b="1" i="1" dirty="0">
              <a:solidFill>
                <a:srgbClr val="FFC000"/>
              </a:solidFill>
              <a:latin typeface="Arial" panose="020B0604020202020204" pitchFamily="34" charset="0"/>
              <a:cs typeface="Arial" panose="020B0604020202020204" pitchFamily="34" charset="0"/>
            </a:endParaRPr>
          </a:p>
        </p:txBody>
      </p:sp>
      <p:sp>
        <p:nvSpPr>
          <p:cNvPr id="8" name="Rectangle 7"/>
          <p:cNvSpPr/>
          <p:nvPr/>
        </p:nvSpPr>
        <p:spPr>
          <a:xfrm>
            <a:off x="394965" y="3623250"/>
            <a:ext cx="5904656" cy="369332"/>
          </a:xfrm>
          <a:prstGeom prst="rect">
            <a:avLst/>
          </a:prstGeom>
        </p:spPr>
        <p:txBody>
          <a:bodyPr wrap="square">
            <a:spAutoFit/>
          </a:bodyPr>
          <a:lstStyle/>
          <a:p>
            <a:r>
              <a:rPr lang="en-US" b="1" i="1" dirty="0">
                <a:solidFill>
                  <a:srgbClr val="FFC000"/>
                </a:solidFill>
                <a:latin typeface="Arial" panose="020B0604020202020204" pitchFamily="34" charset="0"/>
                <a:cs typeface="Arial" panose="020B0604020202020204" pitchFamily="34" charset="0"/>
              </a:rPr>
              <a:t>Which subject do you like better, English or </a:t>
            </a:r>
            <a:r>
              <a:rPr lang="en-US" b="1" i="1" dirty="0" err="1">
                <a:solidFill>
                  <a:srgbClr val="FFC000"/>
                </a:solidFill>
                <a:latin typeface="Arial" panose="020B0604020202020204" pitchFamily="34" charset="0"/>
                <a:cs typeface="Arial" panose="020B0604020202020204" pitchFamily="34" charset="0"/>
              </a:rPr>
              <a:t>Maths</a:t>
            </a:r>
            <a:r>
              <a:rPr lang="en-US" b="1" i="1" dirty="0">
                <a:solidFill>
                  <a:srgbClr val="FFC000"/>
                </a:solidFill>
                <a:latin typeface="Arial" panose="020B0604020202020204" pitchFamily="34" charset="0"/>
                <a:cs typeface="Arial" panose="020B0604020202020204" pitchFamily="34" charset="0"/>
              </a:rPr>
              <a:t>?</a:t>
            </a:r>
            <a:endParaRPr lang="vi-VN" b="1" i="1" dirty="0">
              <a:solidFill>
                <a:srgbClr val="FFC000"/>
              </a:solidFill>
              <a:latin typeface="Arial" panose="020B0604020202020204" pitchFamily="34" charset="0"/>
              <a:cs typeface="Arial" panose="020B0604020202020204" pitchFamily="34" charset="0"/>
            </a:endParaRPr>
          </a:p>
        </p:txBody>
      </p:sp>
      <p:sp>
        <p:nvSpPr>
          <p:cNvPr id="9" name="Rectangle 8"/>
          <p:cNvSpPr/>
          <p:nvPr/>
        </p:nvSpPr>
        <p:spPr>
          <a:xfrm>
            <a:off x="398446" y="4509120"/>
            <a:ext cx="5495140" cy="369332"/>
          </a:xfrm>
          <a:prstGeom prst="rect">
            <a:avLst/>
          </a:prstGeom>
        </p:spPr>
        <p:txBody>
          <a:bodyPr wrap="square">
            <a:spAutoFit/>
          </a:bodyPr>
          <a:lstStyle/>
          <a:p>
            <a:r>
              <a:rPr lang="en-US" b="1" i="1" dirty="0">
                <a:solidFill>
                  <a:srgbClr val="FFC000"/>
                </a:solidFill>
                <a:latin typeface="Arial" panose="020B0604020202020204" pitchFamily="34" charset="0"/>
                <a:cs typeface="Arial" panose="020B0604020202020204" pitchFamily="34" charset="0"/>
              </a:rPr>
              <a:t>What is the most important festival in Viet Nam?</a:t>
            </a:r>
            <a:endParaRPr lang="vi-VN" b="1" i="1" dirty="0">
              <a:solidFill>
                <a:srgbClr val="FFC000"/>
              </a:solidFill>
              <a:latin typeface="Arial" panose="020B0604020202020204" pitchFamily="34" charset="0"/>
              <a:cs typeface="Arial" panose="020B0604020202020204" pitchFamily="34" charset="0"/>
            </a:endParaRPr>
          </a:p>
        </p:txBody>
      </p:sp>
      <p:sp>
        <p:nvSpPr>
          <p:cNvPr id="10" name="Rectangle 9"/>
          <p:cNvSpPr/>
          <p:nvPr/>
        </p:nvSpPr>
        <p:spPr>
          <a:xfrm>
            <a:off x="251520" y="5445224"/>
            <a:ext cx="7751713" cy="369332"/>
          </a:xfrm>
          <a:prstGeom prst="rect">
            <a:avLst/>
          </a:prstGeom>
        </p:spPr>
        <p:txBody>
          <a:bodyPr wrap="square">
            <a:spAutoFit/>
          </a:bodyPr>
          <a:lstStyle/>
          <a:p>
            <a:r>
              <a:rPr lang="en-US" b="1" i="1" dirty="0">
                <a:solidFill>
                  <a:srgbClr val="FFC000"/>
                </a:solidFill>
                <a:latin typeface="Arial" panose="020B0604020202020204" pitchFamily="34" charset="0"/>
                <a:cs typeface="Arial" panose="020B0604020202020204" pitchFamily="34" charset="0"/>
              </a:rPr>
              <a:t>Which ethnic group has a larger population, the Khmer or the Cham?</a:t>
            </a:r>
            <a:endParaRPr lang="vi-VN" b="1" i="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1166010"/>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4)">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4)">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39381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499</Words>
  <Application>Microsoft Office PowerPoint</Application>
  <PresentationFormat>On-screen Show (4:3)</PresentationFormat>
  <Paragraphs>93</Paragraphs>
  <Slides>14</Slides>
  <Notes>0</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Office Theme</vt:lpstr>
      <vt:lpstr>Flow</vt:lpstr>
      <vt:lpstr>NewsPrint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TK</cp:lastModifiedBy>
  <cp:revision>10</cp:revision>
  <dcterms:created xsi:type="dcterms:W3CDTF">2016-09-29T14:10:23Z</dcterms:created>
  <dcterms:modified xsi:type="dcterms:W3CDTF">2017-09-08T16:00:20Z</dcterms:modified>
</cp:coreProperties>
</file>